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9" r:id="rId3"/>
    <p:sldId id="257" r:id="rId4"/>
    <p:sldId id="258" r:id="rId5"/>
    <p:sldId id="262" r:id="rId6"/>
    <p:sldId id="263" r:id="rId7"/>
    <p:sldId id="267" r:id="rId8"/>
    <p:sldId id="269" r:id="rId9"/>
    <p:sldId id="270" r:id="rId10"/>
    <p:sldId id="271" r:id="rId11"/>
    <p:sldId id="272" r:id="rId12"/>
    <p:sldId id="273" r:id="rId13"/>
    <p:sldId id="275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7" r:id="rId24"/>
    <p:sldId id="286" r:id="rId25"/>
    <p:sldId id="289" r:id="rId26"/>
    <p:sldId id="290" r:id="rId27"/>
    <p:sldId id="299" r:id="rId28"/>
    <p:sldId id="294" r:id="rId29"/>
    <p:sldId id="298" r:id="rId30"/>
    <p:sldId id="295" r:id="rId31"/>
    <p:sldId id="292" r:id="rId32"/>
    <p:sldId id="297" r:id="rId33"/>
    <p:sldId id="288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FB3AE-45AD-4A18-B8F7-0901DE122B12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FA122-EF7A-4A10-87A9-0C92386399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095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3CE6F-56DC-4585-81C1-80AA0245B8C6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C2A20-BF8E-41C2-AE61-0E7DE4F1C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99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211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890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497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117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338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254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754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2631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6686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Місце для нотаток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uk-UA" altLang="uk-UA">
              <a:latin typeface="Arial" panose="020B0604020202020204" pitchFamily="34" charset="0"/>
            </a:endParaRPr>
          </a:p>
        </p:txBody>
      </p:sp>
      <p:sp>
        <p:nvSpPr>
          <p:cNvPr id="41988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BA922D-6B4F-422E-9E8B-3D54B4D832A7}" type="slidenum">
              <a:rPr lang="en-US" altLang="ru-RU" sz="1200"/>
              <a:pPr/>
              <a:t>18</a:t>
            </a:fld>
            <a:endParaRPr lang="en-US" altLang="ru-RU" sz="1200"/>
          </a:p>
        </p:txBody>
      </p:sp>
    </p:spTree>
    <p:extLst>
      <p:ext uri="{BB962C8B-B14F-4D97-AF65-F5344CB8AC3E}">
        <p14:creationId xmlns:p14="http://schemas.microsoft.com/office/powerpoint/2010/main" val="5851361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411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3159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1411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377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7320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9680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232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6178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0490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5329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9109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117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8670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5115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146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676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525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74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315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919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2A20-BF8E-41C2-AE61-0E7DE4F1C55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826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41AA-740F-4E34-BFBD-4EFF73B88DF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7E03F74-6C45-43F1-8C53-7E13AAC40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49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41AA-740F-4E34-BFBD-4EFF73B88DF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3F74-6C45-43F1-8C53-7E13AAC40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99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41AA-740F-4E34-BFBD-4EFF73B88DF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3F74-6C45-43F1-8C53-7E13AAC40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773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1" y="2362201"/>
            <a:ext cx="5027084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7884" y="2362201"/>
            <a:ext cx="502708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WORKING DRAFT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737E3-73CF-4F1F-A751-A5C7DE73AC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128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41AA-740F-4E34-BFBD-4EFF73B88DF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3F74-6C45-43F1-8C53-7E13AAC40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97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B4641AA-740F-4E34-BFBD-4EFF73B88DF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7E03F74-6C45-43F1-8C53-7E13AAC40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16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41AA-740F-4E34-BFBD-4EFF73B88DF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3F74-6C45-43F1-8C53-7E13AAC40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06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41AA-740F-4E34-BFBD-4EFF73B88DF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3F74-6C45-43F1-8C53-7E13AAC40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64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41AA-740F-4E34-BFBD-4EFF73B88DF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3F74-6C45-43F1-8C53-7E13AAC40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82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41AA-740F-4E34-BFBD-4EFF73B88DF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3F74-6C45-43F1-8C53-7E13AAC40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13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41AA-740F-4E34-BFBD-4EFF73B88DF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3F74-6C45-43F1-8C53-7E13AAC40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1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41AA-740F-4E34-BFBD-4EFF73B88DF8}" type="datetimeFigureOut">
              <a:rPr lang="ru-RU" smtClean="0"/>
              <a:t>27.07.2017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3F74-6C45-43F1-8C53-7E13AAC40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57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B4641AA-740F-4E34-BFBD-4EFF73B88DF8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7E03F74-6C45-43F1-8C53-7E13AAC40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10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6860" y="1712890"/>
            <a:ext cx="10475033" cy="3733935"/>
          </a:xfrm>
        </p:spPr>
        <p:txBody>
          <a:bodyPr/>
          <a:lstStyle/>
          <a:p>
            <a:pPr algn="ctr"/>
            <a:r>
              <a:rPr lang="ru-RU" sz="4800" dirty="0"/>
              <a:t>Определение </a:t>
            </a:r>
            <a:r>
              <a:rPr lang="ru-RU" sz="4800" dirty="0" err="1"/>
              <a:t>СТАТУСа</a:t>
            </a:r>
            <a:r>
              <a:rPr lang="ru-RU" sz="4800" dirty="0"/>
              <a:t> БЕЖЕНЦА</a:t>
            </a:r>
            <a:br>
              <a:rPr lang="ru-RU" sz="4800" dirty="0"/>
            </a:br>
            <a:r>
              <a:rPr lang="ru-RU" sz="4800" dirty="0"/>
              <a:t>и</a:t>
            </a:r>
            <a:br>
              <a:rPr lang="ru-RU" sz="4800" dirty="0"/>
            </a:br>
            <a:r>
              <a:rPr lang="ru-RU" sz="4800" dirty="0"/>
              <a:t>ДОПОЛНИТЕЛЬНАЯ ЗАЩИТА</a:t>
            </a:r>
            <a:br>
              <a:rPr lang="ru-RU" sz="5400" dirty="0"/>
            </a:br>
            <a:br>
              <a:rPr lang="ru-RU" sz="5400" dirty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20033" y="5434147"/>
            <a:ext cx="7891272" cy="416705"/>
          </a:xfrm>
        </p:spPr>
        <p:txBody>
          <a:bodyPr/>
          <a:lstStyle/>
          <a:p>
            <a:pPr algn="ctr"/>
            <a:r>
              <a:rPr lang="ru-RU" dirty="0"/>
              <a:t>Одесса - 2017</a:t>
            </a:r>
          </a:p>
        </p:txBody>
      </p:sp>
    </p:spTree>
    <p:extLst>
      <p:ext uri="{BB962C8B-B14F-4D97-AF65-F5344CB8AC3E}">
        <p14:creationId xmlns:p14="http://schemas.microsoft.com/office/powerpoint/2010/main" val="2910277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uk-UA" sz="3600" dirty="0"/>
              <a:t>Политические убеждения</a:t>
            </a:r>
            <a:endParaRPr lang="uk-UA" altLang="uk-UA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15999" y="2103120"/>
            <a:ext cx="10309497" cy="39833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/>
              <a:t>любое убеждение по любому вопросу, затрагивающему государственный аппарат, органы власти и </a:t>
            </a:r>
            <a:r>
              <a:rPr lang="uk-UA" sz="2800" dirty="0" err="1"/>
              <a:t>общество</a:t>
            </a:r>
            <a:r>
              <a:rPr lang="uk-UA" sz="2800" dirty="0"/>
              <a:t>.</a:t>
            </a:r>
          </a:p>
          <a:p>
            <a:pPr>
              <a:defRPr/>
            </a:pPr>
            <a:r>
              <a:rPr lang="ru-RU" sz="2800" dirty="0"/>
              <a:t>нетерпимость со стороны органов власти или общества</a:t>
            </a:r>
          </a:p>
          <a:p>
            <a:pPr>
              <a:defRPr/>
            </a:pPr>
            <a:r>
              <a:rPr lang="ru-RU" sz="2800" dirty="0"/>
              <a:t>приписываемые политические убеждения</a:t>
            </a:r>
          </a:p>
          <a:p>
            <a:pPr marL="0" indent="0">
              <a:buNone/>
              <a:defRPr/>
            </a:pPr>
            <a:endParaRPr lang="ru-RU" sz="2800" dirty="0"/>
          </a:p>
          <a:p>
            <a:pPr marL="0" indent="0">
              <a:buNone/>
              <a:defRPr/>
            </a:pPr>
            <a:r>
              <a:rPr lang="ru-RU" sz="2800" dirty="0"/>
              <a:t>Политические убеждения могут служить основанием для заявления о предоставлении статуса беженца в связи с отказом от </a:t>
            </a:r>
            <a:r>
              <a:rPr lang="uk-UA" sz="2800" dirty="0" err="1"/>
              <a:t>прохождения</a:t>
            </a:r>
            <a:r>
              <a:rPr lang="uk-UA" sz="2800" dirty="0"/>
              <a:t> </a:t>
            </a:r>
            <a:r>
              <a:rPr lang="uk-UA" sz="2800" dirty="0" err="1"/>
              <a:t>обязательной</a:t>
            </a:r>
            <a:r>
              <a:rPr lang="uk-UA" sz="2800" dirty="0"/>
              <a:t> </a:t>
            </a:r>
            <a:r>
              <a:rPr lang="uk-UA" sz="2800" dirty="0" err="1"/>
              <a:t>военной</a:t>
            </a:r>
            <a:r>
              <a:rPr lang="uk-UA" sz="2800" dirty="0"/>
              <a:t> </a:t>
            </a:r>
            <a:r>
              <a:rPr lang="uk-UA" sz="2800" dirty="0" err="1"/>
              <a:t>службы</a:t>
            </a:r>
            <a:endParaRPr lang="ru-RU" sz="2800" dirty="0"/>
          </a:p>
          <a:p>
            <a:pPr>
              <a:defRPr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71797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016000" y="396240"/>
            <a:ext cx="10566400" cy="1143000"/>
          </a:xfrm>
        </p:spPr>
        <p:txBody>
          <a:bodyPr>
            <a:normAutofit/>
          </a:bodyPr>
          <a:lstStyle/>
          <a:p>
            <a:pPr algn="ctr"/>
            <a:r>
              <a:rPr lang="ru-RU" altLang="uk-UA" sz="4000" dirty="0"/>
              <a:t>Защита государства</a:t>
            </a:r>
            <a:endParaRPr lang="uk-UA" altLang="uk-UA" sz="4000" dirty="0"/>
          </a:p>
        </p:txBody>
      </p:sp>
      <p:sp>
        <p:nvSpPr>
          <p:cNvPr id="20483" name="Текст 2"/>
          <p:cNvSpPr>
            <a:spLocks noGrp="1"/>
          </p:cNvSpPr>
          <p:nvPr>
            <p:ph type="body" sz="half" idx="1"/>
          </p:nvPr>
        </p:nvSpPr>
        <p:spPr>
          <a:xfrm>
            <a:off x="1016000" y="1632857"/>
            <a:ext cx="10566400" cy="4453619"/>
          </a:xfrm>
        </p:spPr>
        <p:txBody>
          <a:bodyPr>
            <a:noAutofit/>
          </a:bodyPr>
          <a:lstStyle/>
          <a:p>
            <a:r>
              <a:rPr lang="ru-RU" altLang="uk-UA" sz="2800" b="1" u="sng" dirty="0"/>
              <a:t>Невозможность </a:t>
            </a:r>
            <a:r>
              <a:rPr lang="ru-RU" altLang="uk-UA" sz="2800" u="sng" dirty="0"/>
              <a:t>пользоваться защитой </a:t>
            </a:r>
            <a:r>
              <a:rPr lang="ru-RU" altLang="uk-UA" sz="2800" dirty="0"/>
              <a:t>страны подразумевает наличие обстоятельств, на которые данное лицо не может повлиять. </a:t>
            </a:r>
          </a:p>
          <a:p>
            <a:r>
              <a:rPr lang="ru-RU" altLang="uk-UA" sz="2800" dirty="0"/>
              <a:t>у государства может не оказаться возможности предоставить достаточную защиту </a:t>
            </a:r>
            <a:r>
              <a:rPr lang="ru-RU" altLang="uk-UA" sz="2800" i="1" dirty="0"/>
              <a:t>в случае войны, гражданской войны и т.п.</a:t>
            </a:r>
          </a:p>
          <a:p>
            <a:r>
              <a:rPr lang="ru-RU" altLang="uk-UA" sz="2800" dirty="0"/>
              <a:t>отказ государства в предоставлении защиты (который может быть элементом преследования)</a:t>
            </a:r>
          </a:p>
          <a:p>
            <a:r>
              <a:rPr lang="ru-RU" altLang="uk-UA" sz="2800" b="1" u="sng" dirty="0"/>
              <a:t>Нежелание </a:t>
            </a:r>
            <a:r>
              <a:rPr lang="ru-RU" altLang="uk-UA" sz="2800" u="sng" dirty="0"/>
              <a:t>пользоваться защитой </a:t>
            </a:r>
            <a:r>
              <a:rPr lang="ru-RU" altLang="uk-UA" sz="2800" dirty="0"/>
              <a:t>государства означает, что лицо отказывается принимать защиту этой страны из-за вполне обоснованных опасений стать жертвой преследований.</a:t>
            </a:r>
            <a:endParaRPr lang="uk-UA" altLang="uk-UA" sz="2800" dirty="0"/>
          </a:p>
        </p:txBody>
      </p:sp>
    </p:spTree>
    <p:extLst>
      <p:ext uri="{BB962C8B-B14F-4D97-AF65-F5344CB8AC3E}">
        <p14:creationId xmlns:p14="http://schemas.microsoft.com/office/powerpoint/2010/main" val="408752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uk-UA" sz="4000" dirty="0"/>
              <a:t>Агенты преследований</a:t>
            </a:r>
            <a:endParaRPr lang="uk-UA" altLang="uk-UA" sz="4000" dirty="0"/>
          </a:p>
        </p:txBody>
      </p:sp>
      <p:sp>
        <p:nvSpPr>
          <p:cNvPr id="21507" name="Текст 2"/>
          <p:cNvSpPr>
            <a:spLocks noGrp="1"/>
          </p:cNvSpPr>
          <p:nvPr>
            <p:ph type="body" sz="half" idx="1"/>
          </p:nvPr>
        </p:nvSpPr>
        <p:spPr>
          <a:xfrm>
            <a:off x="1358537" y="2362201"/>
            <a:ext cx="9784080" cy="3724275"/>
          </a:xfrm>
        </p:spPr>
        <p:txBody>
          <a:bodyPr>
            <a:normAutofit/>
          </a:bodyPr>
          <a:lstStyle/>
          <a:p>
            <a:r>
              <a:rPr lang="ru-RU" altLang="uk-UA" sz="2800" b="1" dirty="0"/>
              <a:t>государство</a:t>
            </a:r>
          </a:p>
          <a:p>
            <a:r>
              <a:rPr lang="ru-RU" altLang="uk-UA" sz="2800" b="1" dirty="0"/>
              <a:t>«негосударственные агенты преследования»</a:t>
            </a:r>
          </a:p>
          <a:p>
            <a:endParaRPr lang="ru-RU" altLang="uk-UA" sz="28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uk-UA" sz="2800" dirty="0"/>
              <a:t>     </a:t>
            </a:r>
            <a:r>
              <a:rPr lang="ru-RU" altLang="uk-UA" sz="2800" dirty="0"/>
              <a:t>Когда источниками преследования являются «негосударственные агенты», опасения заявителя стать жертвой преследования считаются вполне обоснованными, если </a:t>
            </a:r>
            <a:r>
              <a:rPr lang="ru-RU" altLang="uk-UA" sz="2800" b="1" dirty="0"/>
              <a:t>власти не желают или не </a:t>
            </a:r>
            <a:r>
              <a:rPr lang="uk-UA" altLang="uk-UA" sz="2800" b="1" dirty="0" err="1"/>
              <a:t>способны</a:t>
            </a:r>
            <a:r>
              <a:rPr lang="uk-UA" altLang="uk-UA" sz="2800" b="1" dirty="0"/>
              <a:t> </a:t>
            </a:r>
            <a:r>
              <a:rPr lang="uk-UA" altLang="uk-UA" sz="2800" b="1" dirty="0" err="1"/>
              <a:t>предоставить</a:t>
            </a:r>
            <a:r>
              <a:rPr lang="uk-UA" altLang="uk-UA" sz="2800" b="1" dirty="0"/>
              <a:t> </a:t>
            </a:r>
            <a:r>
              <a:rPr lang="uk-UA" altLang="uk-UA" sz="2800" b="1" dirty="0" err="1"/>
              <a:t>действенную</a:t>
            </a:r>
            <a:r>
              <a:rPr lang="uk-UA" altLang="uk-UA" sz="2800" b="1" dirty="0"/>
              <a:t> </a:t>
            </a:r>
            <a:r>
              <a:rPr lang="uk-UA" altLang="uk-UA" sz="2800" b="1" dirty="0" err="1"/>
              <a:t>защиту</a:t>
            </a:r>
            <a:r>
              <a:rPr lang="uk-UA" altLang="uk-UA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740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990242" y="311239"/>
            <a:ext cx="10566400" cy="1143000"/>
          </a:xfrm>
        </p:spPr>
        <p:txBody>
          <a:bodyPr>
            <a:normAutofit/>
          </a:bodyPr>
          <a:lstStyle/>
          <a:p>
            <a:pPr algn="ctr"/>
            <a:r>
              <a:rPr lang="ru-RU" altLang="uk-UA" sz="3200" dirty="0"/>
              <a:t>Альтернатива внутреннего перемещения</a:t>
            </a:r>
            <a:endParaRPr lang="uk-UA" altLang="uk-UA" sz="3200" dirty="0"/>
          </a:p>
        </p:txBody>
      </p:sp>
      <p:sp>
        <p:nvSpPr>
          <p:cNvPr id="14339" name="Текст 2"/>
          <p:cNvSpPr>
            <a:spLocks noGrp="1"/>
          </p:cNvSpPr>
          <p:nvPr>
            <p:ph type="body" sz="half" idx="1"/>
          </p:nvPr>
        </p:nvSpPr>
        <p:spPr>
          <a:xfrm>
            <a:off x="759853" y="1365161"/>
            <a:ext cx="10753859" cy="503563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uk-UA" sz="2400" b="1" dirty="0"/>
              <a:t>1) </a:t>
            </a:r>
            <a:r>
              <a:rPr lang="uk-UA" sz="2400" b="1" dirty="0" err="1"/>
              <a:t>анализ</a:t>
            </a:r>
            <a:r>
              <a:rPr lang="uk-UA" sz="2400" b="1" dirty="0"/>
              <a:t> </a:t>
            </a:r>
            <a:r>
              <a:rPr lang="uk-UA" sz="2400" b="1" dirty="0" err="1"/>
              <a:t>возможности</a:t>
            </a:r>
            <a:r>
              <a:rPr lang="uk-UA" sz="2400" dirty="0"/>
              <a:t>:</a:t>
            </a:r>
          </a:p>
          <a:p>
            <a:pPr marL="0" indent="0">
              <a:buNone/>
              <a:defRPr/>
            </a:pPr>
            <a:r>
              <a:rPr lang="uk-UA" sz="2400" dirty="0" err="1"/>
              <a:t>доступность</a:t>
            </a:r>
            <a:r>
              <a:rPr lang="uk-UA" sz="2400" dirty="0"/>
              <a:t> </a:t>
            </a:r>
            <a:r>
              <a:rPr lang="uk-UA" sz="2400" dirty="0" err="1"/>
              <a:t>определенного</a:t>
            </a:r>
            <a:r>
              <a:rPr lang="uk-UA" sz="2400" dirty="0"/>
              <a:t> </a:t>
            </a:r>
            <a:r>
              <a:rPr lang="uk-UA" sz="2400" dirty="0" err="1"/>
              <a:t>района</a:t>
            </a:r>
            <a:r>
              <a:rPr lang="uk-UA" sz="2400" dirty="0"/>
              <a:t> для </a:t>
            </a:r>
            <a:r>
              <a:rPr lang="uk-UA" sz="2400" dirty="0" err="1"/>
              <a:t>заявителя</a:t>
            </a:r>
            <a:r>
              <a:rPr lang="uk-UA" sz="2400" dirty="0"/>
              <a:t> с точки </a:t>
            </a:r>
            <a:r>
              <a:rPr lang="uk-UA" sz="2400" dirty="0" err="1"/>
              <a:t>зрения</a:t>
            </a:r>
            <a:r>
              <a:rPr lang="uk-UA" sz="2400" dirty="0"/>
              <a:t> </a:t>
            </a:r>
            <a:r>
              <a:rPr lang="uk-UA" sz="2400" dirty="0" err="1"/>
              <a:t>осуществимости</a:t>
            </a:r>
            <a:r>
              <a:rPr lang="uk-UA" sz="2400" dirty="0"/>
              <a:t>, </a:t>
            </a:r>
            <a:r>
              <a:rPr lang="uk-UA" sz="2400" dirty="0" err="1"/>
              <a:t>безопасности</a:t>
            </a:r>
            <a:r>
              <a:rPr lang="uk-UA" sz="2400" dirty="0"/>
              <a:t> и </a:t>
            </a:r>
            <a:r>
              <a:rPr lang="uk-UA" sz="2400" dirty="0" err="1"/>
              <a:t>легальности</a:t>
            </a:r>
            <a:r>
              <a:rPr lang="uk-UA" sz="2400" dirty="0"/>
              <a:t> </a:t>
            </a:r>
            <a:r>
              <a:rPr lang="uk-UA" sz="2400" dirty="0" err="1"/>
              <a:t>переезда</a:t>
            </a:r>
            <a:r>
              <a:rPr lang="uk-UA" sz="2400" dirty="0"/>
              <a:t>; </a:t>
            </a:r>
          </a:p>
          <a:p>
            <a:pPr marL="0" indent="0">
              <a:buNone/>
              <a:defRPr/>
            </a:pPr>
            <a:r>
              <a:rPr lang="uk-UA" sz="2400" dirty="0" err="1"/>
              <a:t>сохранение</a:t>
            </a:r>
            <a:r>
              <a:rPr lang="uk-UA" sz="2400" dirty="0"/>
              <a:t> </a:t>
            </a:r>
            <a:r>
              <a:rPr lang="uk-UA" sz="2400" dirty="0" err="1"/>
              <a:t>или</a:t>
            </a:r>
            <a:r>
              <a:rPr lang="uk-UA" sz="2400" dirty="0"/>
              <a:t> </a:t>
            </a:r>
            <a:r>
              <a:rPr lang="uk-UA" sz="2400" dirty="0" err="1"/>
              <a:t>появление</a:t>
            </a:r>
            <a:r>
              <a:rPr lang="uk-UA" sz="2400" dirty="0"/>
              <a:t> </a:t>
            </a:r>
            <a:r>
              <a:rPr lang="uk-UA" sz="2400" dirty="0" err="1"/>
              <a:t>новых</a:t>
            </a:r>
            <a:r>
              <a:rPr lang="uk-UA" sz="2400" dirty="0"/>
              <a:t> </a:t>
            </a:r>
            <a:r>
              <a:rPr lang="uk-UA" sz="2400" dirty="0" err="1"/>
              <a:t>угроз</a:t>
            </a:r>
            <a:r>
              <a:rPr lang="uk-UA" sz="2400" dirty="0"/>
              <a:t> </a:t>
            </a:r>
            <a:r>
              <a:rPr lang="uk-UA" sz="2400" dirty="0" err="1"/>
              <a:t>преследования</a:t>
            </a:r>
            <a:r>
              <a:rPr lang="uk-UA" sz="2400" dirty="0"/>
              <a:t> </a:t>
            </a:r>
            <a:r>
              <a:rPr lang="uk-UA" sz="2400" dirty="0" err="1"/>
              <a:t>после</a:t>
            </a:r>
            <a:r>
              <a:rPr lang="uk-UA" sz="2400" dirty="0"/>
              <a:t> </a:t>
            </a:r>
            <a:r>
              <a:rPr lang="uk-UA" sz="2400" dirty="0" err="1"/>
              <a:t>переезда</a:t>
            </a:r>
            <a:r>
              <a:rPr lang="uk-UA" sz="2400" dirty="0"/>
              <a:t> </a:t>
            </a:r>
            <a:r>
              <a:rPr lang="uk-UA" sz="2400" dirty="0" err="1"/>
              <a:t>со</a:t>
            </a:r>
            <a:r>
              <a:rPr lang="uk-UA" sz="2400" dirty="0"/>
              <a:t> </a:t>
            </a:r>
            <a:r>
              <a:rPr lang="uk-UA" sz="2400" dirty="0" err="1"/>
              <a:t>стороны</a:t>
            </a:r>
            <a:r>
              <a:rPr lang="uk-UA" sz="2400" dirty="0"/>
              <a:t> </a:t>
            </a:r>
            <a:r>
              <a:rPr lang="uk-UA" sz="2400" dirty="0" err="1"/>
              <a:t>государства</a:t>
            </a:r>
            <a:r>
              <a:rPr lang="uk-UA" sz="2400" dirty="0"/>
              <a:t> </a:t>
            </a:r>
            <a:r>
              <a:rPr lang="uk-UA" sz="2400" dirty="0" err="1"/>
              <a:t>или</a:t>
            </a:r>
            <a:r>
              <a:rPr lang="uk-UA" sz="2400" dirty="0"/>
              <a:t> </a:t>
            </a:r>
            <a:r>
              <a:rPr lang="uk-UA" sz="2400" dirty="0" err="1"/>
              <a:t>негосударственных</a:t>
            </a:r>
            <a:r>
              <a:rPr lang="uk-UA" sz="2400" dirty="0"/>
              <a:t> </a:t>
            </a:r>
            <a:r>
              <a:rPr lang="uk-UA" sz="2400" dirty="0" err="1"/>
              <a:t>агентов</a:t>
            </a:r>
            <a:r>
              <a:rPr lang="uk-UA" sz="2400" dirty="0"/>
              <a:t>. </a:t>
            </a:r>
          </a:p>
          <a:p>
            <a:pPr marL="0" indent="0">
              <a:buNone/>
              <a:defRPr/>
            </a:pPr>
            <a:r>
              <a:rPr lang="uk-UA" altLang="uk-UA" sz="2400" b="1" dirty="0"/>
              <a:t>2) </a:t>
            </a:r>
            <a:r>
              <a:rPr lang="ru-RU" altLang="uk-UA" sz="2400" b="1" dirty="0"/>
              <a:t>Оценка обоснованности</a:t>
            </a:r>
          </a:p>
          <a:p>
            <a:pPr marL="0" indent="0">
              <a:buNone/>
              <a:defRPr/>
            </a:pPr>
            <a:r>
              <a:rPr lang="ru-RU" altLang="uk-UA" sz="2400" dirty="0"/>
              <a:t>имеются ли разумные предпосылки к тому, что человек сумеет обосноваться в данном районе и вести там нормальную жизнь без излишних трудностей. </a:t>
            </a:r>
          </a:p>
          <a:p>
            <a:pPr marL="0" indent="0">
              <a:buNone/>
              <a:defRPr/>
            </a:pPr>
            <a:r>
              <a:rPr lang="ru-RU" altLang="uk-UA" sz="2400" dirty="0"/>
              <a:t>оценка ситуации во времени с учетом причин перемещения и соображений относительно того, действительно ли предлагаемый район является разумной альтернативой с точки зрения дальнейших перспектив.</a:t>
            </a:r>
          </a:p>
          <a:p>
            <a:pPr marL="0" indent="0">
              <a:buNone/>
              <a:defRPr/>
            </a:pPr>
            <a:endParaRPr lang="uk-UA" altLang="uk-UA" sz="2400" dirty="0"/>
          </a:p>
        </p:txBody>
      </p:sp>
    </p:spTree>
    <p:extLst>
      <p:ext uri="{BB962C8B-B14F-4D97-AF65-F5344CB8AC3E}">
        <p14:creationId xmlns:p14="http://schemas.microsoft.com/office/powerpoint/2010/main" val="134157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016000" y="555938"/>
            <a:ext cx="10566400" cy="1143000"/>
          </a:xfrm>
        </p:spPr>
        <p:txBody>
          <a:bodyPr>
            <a:normAutofit/>
          </a:bodyPr>
          <a:lstStyle/>
          <a:p>
            <a:pPr algn="ctr"/>
            <a:r>
              <a:rPr lang="ru-RU" altLang="uk-UA" sz="3200" dirty="0"/>
              <a:t>Преследование по причинам, связанным с воинской повинностью</a:t>
            </a:r>
            <a:endParaRPr lang="uk-UA" altLang="uk-UA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49251" y="2021983"/>
            <a:ext cx="9968248" cy="406449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uk-UA" sz="2800" dirty="0" err="1"/>
              <a:t>условия</a:t>
            </a:r>
            <a:r>
              <a:rPr lang="uk-UA" sz="2800" dirty="0"/>
              <a:t> </a:t>
            </a:r>
            <a:r>
              <a:rPr lang="uk-UA" sz="2800" dirty="0" err="1"/>
              <a:t>несения</a:t>
            </a:r>
            <a:r>
              <a:rPr lang="uk-UA" sz="2800" dirty="0"/>
              <a:t> </a:t>
            </a:r>
            <a:r>
              <a:rPr lang="uk-UA" sz="2800" dirty="0" err="1"/>
              <a:t>военной</a:t>
            </a:r>
            <a:r>
              <a:rPr lang="uk-UA" sz="2800" dirty="0"/>
              <a:t> </a:t>
            </a:r>
            <a:r>
              <a:rPr lang="uk-UA" sz="2800" dirty="0" err="1"/>
              <a:t>службы</a:t>
            </a:r>
            <a:r>
              <a:rPr lang="uk-UA" sz="2800" dirty="0"/>
              <a:t> </a:t>
            </a:r>
            <a:r>
              <a:rPr lang="uk-UA" sz="2800" dirty="0" err="1"/>
              <a:t>связаны</a:t>
            </a:r>
            <a:r>
              <a:rPr lang="uk-UA" sz="2800" dirty="0"/>
              <a:t> с </a:t>
            </a:r>
            <a:r>
              <a:rPr lang="uk-UA" sz="2800" dirty="0" err="1"/>
              <a:t>обращением</a:t>
            </a:r>
            <a:r>
              <a:rPr lang="uk-UA" sz="2800" dirty="0"/>
              <a:t>, </a:t>
            </a:r>
            <a:r>
              <a:rPr lang="uk-UA" sz="2800" dirty="0" err="1"/>
              <a:t>которое</a:t>
            </a:r>
            <a:r>
              <a:rPr lang="uk-UA" sz="2800" dirty="0"/>
              <a:t> </a:t>
            </a:r>
            <a:r>
              <a:rPr lang="uk-UA" sz="2800" dirty="0" err="1"/>
              <a:t>квалифицируется</a:t>
            </a:r>
            <a:r>
              <a:rPr lang="uk-UA" sz="2800" dirty="0"/>
              <a:t> </a:t>
            </a:r>
            <a:r>
              <a:rPr lang="uk-UA" sz="2800" dirty="0" err="1"/>
              <a:t>как</a:t>
            </a:r>
            <a:r>
              <a:rPr lang="uk-UA" sz="2800" dirty="0"/>
              <a:t> </a:t>
            </a:r>
            <a:r>
              <a:rPr lang="uk-UA" sz="2800" dirty="0" err="1"/>
              <a:t>преследование</a:t>
            </a:r>
            <a:r>
              <a:rPr lang="uk-UA" sz="2800" dirty="0"/>
              <a:t>;</a:t>
            </a:r>
          </a:p>
          <a:p>
            <a:pPr>
              <a:defRPr/>
            </a:pPr>
            <a:r>
              <a:rPr lang="ru-RU" sz="2800" dirty="0"/>
              <a:t>если тип военной акции, в которой лицо не желает участвовать, осуждается международным сообществом как противоречащий элементарным правилам человеческого поведения, наказание, предусмотренное за дезертирство или уклонение от призыва, может с учетом всех других требований определения быть расценено как преследование.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93320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1003121" y="311239"/>
            <a:ext cx="10566400" cy="1143000"/>
          </a:xfrm>
        </p:spPr>
        <p:txBody>
          <a:bodyPr anchor="ctr">
            <a:normAutofit/>
          </a:bodyPr>
          <a:lstStyle/>
          <a:p>
            <a:pPr algn="ctr"/>
            <a:r>
              <a:rPr lang="uk-UA" altLang="uk-UA" sz="3600" dirty="0" err="1"/>
              <a:t>Беженцы</a:t>
            </a:r>
            <a:r>
              <a:rPr lang="uk-UA" altLang="uk-UA" sz="3600" dirty="0"/>
              <a:t> «на </a:t>
            </a:r>
            <a:r>
              <a:rPr lang="uk-UA" altLang="uk-UA" sz="3600" dirty="0" err="1"/>
              <a:t>месте</a:t>
            </a:r>
            <a:r>
              <a:rPr lang="uk-UA" altLang="uk-UA" sz="3600" dirty="0"/>
              <a:t>» (</a:t>
            </a:r>
            <a:r>
              <a:rPr lang="uk-UA" altLang="uk-UA" sz="3600" i="1" dirty="0" err="1"/>
              <a:t>sur</a:t>
            </a:r>
            <a:r>
              <a:rPr lang="uk-UA" altLang="uk-UA" sz="3600" i="1" dirty="0"/>
              <a:t> </a:t>
            </a:r>
            <a:r>
              <a:rPr lang="uk-UA" altLang="uk-UA" sz="3600" i="1" dirty="0" err="1"/>
              <a:t>place</a:t>
            </a:r>
            <a:r>
              <a:rPr lang="uk-UA" altLang="uk-UA" sz="3600" i="1" dirty="0"/>
              <a:t>)</a:t>
            </a:r>
            <a:endParaRPr lang="uk-UA" altLang="uk-UA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91673" y="1468191"/>
            <a:ext cx="10534919" cy="4296313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uk-UA" sz="2800" dirty="0" err="1"/>
              <a:t>Лицо</a:t>
            </a:r>
            <a:r>
              <a:rPr lang="uk-UA" sz="2800" dirty="0"/>
              <a:t> </a:t>
            </a:r>
            <a:r>
              <a:rPr lang="uk-UA" sz="2800" dirty="0" err="1"/>
              <a:t>может</a:t>
            </a:r>
            <a:r>
              <a:rPr lang="uk-UA" sz="2800" dirty="0"/>
              <a:t> стать </a:t>
            </a:r>
            <a:r>
              <a:rPr lang="uk-UA" sz="2800" dirty="0" err="1"/>
              <a:t>беженцем</a:t>
            </a:r>
            <a:r>
              <a:rPr lang="uk-UA" sz="2800" dirty="0"/>
              <a:t> уже </a:t>
            </a:r>
            <a:r>
              <a:rPr lang="uk-UA" sz="2800" dirty="0" err="1"/>
              <a:t>после</a:t>
            </a:r>
            <a:r>
              <a:rPr lang="uk-UA" sz="2800" dirty="0"/>
              <a:t> </a:t>
            </a:r>
            <a:r>
              <a:rPr lang="uk-UA" sz="2800" dirty="0" err="1"/>
              <a:t>отъезда</a:t>
            </a:r>
            <a:r>
              <a:rPr lang="uk-UA" sz="2800" dirty="0"/>
              <a:t> </a:t>
            </a:r>
            <a:r>
              <a:rPr lang="uk-UA" sz="2800" dirty="0" err="1"/>
              <a:t>из</a:t>
            </a:r>
            <a:r>
              <a:rPr lang="uk-UA" sz="2800" dirty="0"/>
              <a:t> </a:t>
            </a:r>
            <a:r>
              <a:rPr lang="uk-UA" sz="2800" dirty="0" err="1"/>
              <a:t>страны</a:t>
            </a:r>
            <a:r>
              <a:rPr lang="uk-UA" sz="2800" dirty="0"/>
              <a:t> </a:t>
            </a:r>
            <a:r>
              <a:rPr lang="uk-UA" sz="2800" dirty="0" err="1"/>
              <a:t>своего</a:t>
            </a:r>
            <a:r>
              <a:rPr lang="uk-UA" sz="2800" dirty="0"/>
              <a:t> </a:t>
            </a:r>
            <a:r>
              <a:rPr lang="uk-UA" sz="2800" dirty="0" err="1"/>
              <a:t>происхождения</a:t>
            </a:r>
            <a:r>
              <a:rPr lang="uk-UA" sz="2800" dirty="0"/>
              <a:t> </a:t>
            </a:r>
            <a:r>
              <a:rPr lang="uk-UA" sz="2800" dirty="0" err="1"/>
              <a:t>или</a:t>
            </a:r>
            <a:r>
              <a:rPr lang="uk-UA" sz="2800" dirty="0"/>
              <a:t> </a:t>
            </a:r>
            <a:r>
              <a:rPr lang="uk-UA" sz="2800" dirty="0" err="1"/>
              <a:t>обычного</a:t>
            </a:r>
            <a:r>
              <a:rPr lang="uk-UA" sz="2800" dirty="0"/>
              <a:t> </a:t>
            </a:r>
            <a:r>
              <a:rPr lang="uk-UA" sz="2800" dirty="0" err="1"/>
              <a:t>местожительства</a:t>
            </a:r>
            <a:r>
              <a:rPr lang="uk-UA" sz="2800" dirty="0"/>
              <a:t> (</a:t>
            </a:r>
            <a:r>
              <a:rPr lang="uk-UA" sz="2800" dirty="0" err="1"/>
              <a:t>беженец</a:t>
            </a:r>
            <a:r>
              <a:rPr lang="uk-UA" sz="2800" dirty="0"/>
              <a:t> </a:t>
            </a:r>
            <a:r>
              <a:rPr lang="uk-UA" sz="2800" i="1" dirty="0" err="1"/>
              <a:t>sur</a:t>
            </a:r>
            <a:r>
              <a:rPr lang="uk-UA" sz="2800" i="1" dirty="0"/>
              <a:t> </a:t>
            </a:r>
            <a:r>
              <a:rPr lang="uk-UA" sz="2800" i="1" dirty="0" err="1"/>
              <a:t>place</a:t>
            </a:r>
            <a:r>
              <a:rPr lang="uk-UA" sz="2800" dirty="0"/>
              <a:t>), </a:t>
            </a:r>
            <a:r>
              <a:rPr lang="uk-UA" sz="2800" dirty="0" err="1"/>
              <a:t>если</a:t>
            </a:r>
            <a:r>
              <a:rPr lang="uk-UA" sz="2800" dirty="0"/>
              <a:t> </a:t>
            </a:r>
            <a:r>
              <a:rPr lang="uk-UA" sz="2800" dirty="0" err="1"/>
              <a:t>его</a:t>
            </a:r>
            <a:r>
              <a:rPr lang="uk-UA" sz="2800" dirty="0"/>
              <a:t> </a:t>
            </a:r>
            <a:r>
              <a:rPr lang="uk-UA" sz="2800" dirty="0" err="1"/>
              <a:t>опасения</a:t>
            </a:r>
            <a:r>
              <a:rPr lang="uk-UA" sz="2800" dirty="0"/>
              <a:t> стать </a:t>
            </a:r>
            <a:r>
              <a:rPr lang="uk-UA" sz="2800" dirty="0" err="1"/>
              <a:t>жертвой</a:t>
            </a:r>
            <a:r>
              <a:rPr lang="uk-UA" sz="2800" dirty="0"/>
              <a:t> </a:t>
            </a:r>
            <a:r>
              <a:rPr lang="uk-UA" sz="2800" dirty="0" err="1"/>
              <a:t>преследования</a:t>
            </a:r>
            <a:r>
              <a:rPr lang="uk-UA" sz="2800" dirty="0"/>
              <a:t>, </a:t>
            </a:r>
            <a:r>
              <a:rPr lang="uk-UA" sz="2800" dirty="0" err="1"/>
              <a:t>связанные</a:t>
            </a:r>
            <a:r>
              <a:rPr lang="uk-UA" sz="2800" dirty="0"/>
              <a:t> с </a:t>
            </a:r>
            <a:r>
              <a:rPr lang="uk-UA" sz="2800" dirty="0" err="1"/>
              <a:t>конвенционными</a:t>
            </a:r>
            <a:r>
              <a:rPr lang="uk-UA" sz="2800" dirty="0"/>
              <a:t> </a:t>
            </a:r>
            <a:r>
              <a:rPr lang="uk-UA" sz="2800" dirty="0" err="1"/>
              <a:t>основаниями</a:t>
            </a:r>
            <a:r>
              <a:rPr lang="uk-UA" sz="2800" dirty="0"/>
              <a:t>, </a:t>
            </a:r>
            <a:r>
              <a:rPr lang="uk-UA" sz="2800" dirty="0" err="1"/>
              <a:t>возникают</a:t>
            </a:r>
            <a:r>
              <a:rPr lang="uk-UA" sz="2800" dirty="0"/>
              <a:t> </a:t>
            </a:r>
            <a:r>
              <a:rPr lang="uk-UA" sz="2800" dirty="0" err="1"/>
              <a:t>из-за</a:t>
            </a:r>
            <a:r>
              <a:rPr lang="uk-UA" sz="2800" dirty="0"/>
              <a:t>:</a:t>
            </a:r>
          </a:p>
          <a:p>
            <a:pPr>
              <a:spcAft>
                <a:spcPts val="1200"/>
              </a:spcAft>
              <a:defRPr/>
            </a:pPr>
            <a:r>
              <a:rPr lang="uk-UA" sz="2800" dirty="0" err="1"/>
              <a:t>событий</a:t>
            </a:r>
            <a:r>
              <a:rPr lang="uk-UA" sz="2800" dirty="0"/>
              <a:t>, происходящих в стране его происхождения </a:t>
            </a:r>
            <a:r>
              <a:rPr lang="uk-UA" sz="2800" dirty="0" err="1"/>
              <a:t>или</a:t>
            </a:r>
            <a:r>
              <a:rPr lang="uk-UA" sz="2800" dirty="0"/>
              <a:t> об</a:t>
            </a:r>
            <a:r>
              <a:rPr lang="ru-RU" sz="2800" dirty="0"/>
              <a:t>ы</a:t>
            </a:r>
            <a:r>
              <a:rPr lang="uk-UA" sz="2800" dirty="0" err="1"/>
              <a:t>чного</a:t>
            </a:r>
            <a:r>
              <a:rPr lang="uk-UA" sz="2800" dirty="0"/>
              <a:t> местожительства; и/или </a:t>
            </a:r>
          </a:p>
          <a:p>
            <a:pPr>
              <a:spcAft>
                <a:spcPts val="1200"/>
              </a:spcAft>
              <a:defRPr/>
            </a:pPr>
            <a:r>
              <a:rPr lang="uk-UA" sz="2800" dirty="0" err="1"/>
              <a:t>деятельности</a:t>
            </a:r>
            <a:r>
              <a:rPr lang="uk-UA" sz="2800" dirty="0"/>
              <a:t> </a:t>
            </a:r>
            <a:r>
              <a:rPr lang="uk-UA" sz="2800" dirty="0" err="1"/>
              <a:t>данного</a:t>
            </a:r>
            <a:r>
              <a:rPr lang="uk-UA" sz="2800" dirty="0"/>
              <a:t> </a:t>
            </a:r>
            <a:r>
              <a:rPr lang="uk-UA" sz="2800" dirty="0" err="1"/>
              <a:t>лица</a:t>
            </a:r>
            <a:r>
              <a:rPr lang="uk-UA" sz="2800" dirty="0"/>
              <a:t> </a:t>
            </a:r>
            <a:r>
              <a:rPr lang="uk-UA" sz="2800" dirty="0" err="1"/>
              <a:t>после</a:t>
            </a:r>
            <a:r>
              <a:rPr lang="uk-UA" sz="2800" dirty="0"/>
              <a:t> </a:t>
            </a:r>
            <a:r>
              <a:rPr lang="uk-UA" sz="2800" dirty="0" err="1"/>
              <a:t>отъезда</a:t>
            </a:r>
            <a:r>
              <a:rPr lang="uk-UA" sz="2800" dirty="0"/>
              <a:t> </a:t>
            </a:r>
            <a:r>
              <a:rPr lang="uk-UA" sz="2800" dirty="0" err="1"/>
              <a:t>из</a:t>
            </a:r>
            <a:r>
              <a:rPr lang="uk-UA" sz="2800" dirty="0"/>
              <a:t> </a:t>
            </a:r>
            <a:r>
              <a:rPr lang="uk-UA" sz="2800" dirty="0" err="1"/>
              <a:t>своей</a:t>
            </a:r>
            <a:r>
              <a:rPr lang="uk-UA" sz="2800" dirty="0"/>
              <a:t> </a:t>
            </a:r>
            <a:r>
              <a:rPr lang="uk-UA" sz="2800" dirty="0" err="1"/>
              <a:t>страны</a:t>
            </a:r>
            <a:r>
              <a:rPr lang="uk-UA" sz="2800" dirty="0"/>
              <a:t>, </a:t>
            </a:r>
            <a:r>
              <a:rPr lang="uk-UA" sz="2800" dirty="0" err="1"/>
              <a:t>если</a:t>
            </a:r>
            <a:r>
              <a:rPr lang="uk-UA" sz="2800" dirty="0"/>
              <a:t> </a:t>
            </a:r>
            <a:r>
              <a:rPr lang="uk-UA" sz="2800" dirty="0" err="1"/>
              <a:t>есть</a:t>
            </a:r>
            <a:r>
              <a:rPr lang="uk-UA" sz="2800" dirty="0"/>
              <a:t> </a:t>
            </a:r>
            <a:r>
              <a:rPr lang="uk-UA" sz="2800" dirty="0" err="1"/>
              <a:t>основания</a:t>
            </a:r>
            <a:r>
              <a:rPr lang="uk-UA" sz="2800" dirty="0"/>
              <a:t> </a:t>
            </a:r>
            <a:r>
              <a:rPr lang="uk-UA" sz="2800" dirty="0" err="1"/>
              <a:t>предполагать</a:t>
            </a:r>
            <a:r>
              <a:rPr lang="uk-UA" sz="2800" dirty="0"/>
              <a:t>, </a:t>
            </a:r>
            <a:r>
              <a:rPr lang="uk-UA" sz="2800" dirty="0" err="1"/>
              <a:t>что</a:t>
            </a:r>
            <a:r>
              <a:rPr lang="uk-UA" sz="2800" dirty="0"/>
              <a:t> </a:t>
            </a:r>
            <a:r>
              <a:rPr lang="uk-UA" sz="2800" dirty="0" err="1"/>
              <a:t>из-за</a:t>
            </a:r>
            <a:r>
              <a:rPr lang="uk-UA" sz="2800" dirty="0"/>
              <a:t> </a:t>
            </a:r>
            <a:r>
              <a:rPr lang="uk-UA" sz="2800" dirty="0" err="1"/>
              <a:t>своих</a:t>
            </a:r>
            <a:r>
              <a:rPr lang="uk-UA" sz="2800" dirty="0"/>
              <a:t> </a:t>
            </a:r>
            <a:r>
              <a:rPr lang="uk-UA" sz="2800" dirty="0" err="1"/>
              <a:t>убеждений</a:t>
            </a:r>
            <a:r>
              <a:rPr lang="uk-UA" sz="2800" dirty="0"/>
              <a:t> и/</a:t>
            </a:r>
            <a:r>
              <a:rPr lang="uk-UA" sz="2800" dirty="0" err="1"/>
              <a:t>или</a:t>
            </a:r>
            <a:r>
              <a:rPr lang="uk-UA" sz="2800" dirty="0"/>
              <a:t> </a:t>
            </a:r>
            <a:r>
              <a:rPr lang="uk-UA" sz="2800" dirty="0" err="1"/>
              <a:t>действий</a:t>
            </a:r>
            <a:r>
              <a:rPr lang="uk-UA" sz="2800" dirty="0"/>
              <a:t> он </a:t>
            </a:r>
            <a:r>
              <a:rPr lang="uk-UA" sz="2800" dirty="0" err="1"/>
              <a:t>подвергнется</a:t>
            </a:r>
            <a:r>
              <a:rPr lang="uk-UA" sz="2800" dirty="0"/>
              <a:t> </a:t>
            </a:r>
            <a:r>
              <a:rPr lang="uk-UA" sz="2800" dirty="0" err="1"/>
              <a:t>преследованию</a:t>
            </a:r>
            <a:r>
              <a:rPr lang="uk-UA" sz="2800" dirty="0"/>
              <a:t> </a:t>
            </a:r>
            <a:r>
              <a:rPr lang="uk-UA" sz="2800" dirty="0" err="1"/>
              <a:t>со</a:t>
            </a:r>
            <a:r>
              <a:rPr lang="uk-UA" sz="2800" dirty="0"/>
              <a:t> </a:t>
            </a:r>
            <a:r>
              <a:rPr lang="uk-UA" sz="2800" dirty="0" err="1"/>
              <a:t>стороны</a:t>
            </a:r>
            <a:r>
              <a:rPr lang="uk-UA" sz="2800" dirty="0"/>
              <a:t> властей </a:t>
            </a:r>
            <a:r>
              <a:rPr lang="uk-UA" sz="2800" dirty="0" err="1"/>
              <a:t>этой</a:t>
            </a:r>
            <a:r>
              <a:rPr lang="uk-UA" sz="2800" dirty="0"/>
              <a:t> </a:t>
            </a:r>
            <a:r>
              <a:rPr lang="uk-UA" sz="2800" dirty="0" err="1"/>
              <a:t>страны</a:t>
            </a:r>
            <a:r>
              <a:rPr lang="uk-UA" sz="2800" dirty="0"/>
              <a:t> в </a:t>
            </a:r>
            <a:r>
              <a:rPr lang="uk-UA" sz="2800" dirty="0" err="1"/>
              <a:t>случае</a:t>
            </a:r>
            <a:r>
              <a:rPr lang="uk-UA" sz="2800" dirty="0"/>
              <a:t> </a:t>
            </a:r>
            <a:r>
              <a:rPr lang="uk-UA" sz="2800" dirty="0" err="1"/>
              <a:t>своего</a:t>
            </a:r>
            <a:r>
              <a:rPr lang="uk-UA" sz="2800" dirty="0"/>
              <a:t> </a:t>
            </a:r>
            <a:r>
              <a:rPr lang="uk-UA" sz="2800" dirty="0" err="1"/>
              <a:t>возвращения</a:t>
            </a:r>
            <a:r>
              <a:rPr lang="uk-UA" sz="2800" dirty="0"/>
              <a:t>.</a:t>
            </a:r>
          </a:p>
          <a:p>
            <a:pPr>
              <a:spcAft>
                <a:spcPts val="1200"/>
              </a:spcAft>
              <a:defRPr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90489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uk-UA" sz="3600" dirty="0" err="1"/>
              <a:t>Лица</a:t>
            </a:r>
            <a:r>
              <a:rPr lang="uk-UA" altLang="uk-UA" sz="3600" dirty="0"/>
              <a:t>, </a:t>
            </a:r>
            <a:r>
              <a:rPr lang="uk-UA" altLang="uk-UA" sz="3600" dirty="0" err="1"/>
              <a:t>спасающиеся</a:t>
            </a:r>
            <a:r>
              <a:rPr lang="uk-UA" altLang="uk-UA" sz="3600" dirty="0"/>
              <a:t> от </a:t>
            </a:r>
            <a:r>
              <a:rPr lang="uk-UA" altLang="uk-UA" sz="3600" dirty="0" err="1"/>
              <a:t>вооруженного</a:t>
            </a:r>
            <a:r>
              <a:rPr lang="uk-UA" altLang="uk-UA" sz="3600" dirty="0"/>
              <a:t> </a:t>
            </a:r>
            <a:r>
              <a:rPr lang="uk-UA" altLang="uk-UA" sz="3600" dirty="0" err="1"/>
              <a:t>конфликта</a:t>
            </a:r>
            <a:endParaRPr lang="uk-UA" altLang="uk-UA" sz="3600" dirty="0"/>
          </a:p>
        </p:txBody>
      </p:sp>
      <p:sp>
        <p:nvSpPr>
          <p:cNvPr id="27651" name="Текст 2"/>
          <p:cNvSpPr>
            <a:spLocks noGrp="1"/>
          </p:cNvSpPr>
          <p:nvPr>
            <p:ph type="body" sz="half" idx="1"/>
          </p:nvPr>
        </p:nvSpPr>
        <p:spPr>
          <a:xfrm>
            <a:off x="927279" y="2362201"/>
            <a:ext cx="10187189" cy="372427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uk-UA" altLang="uk-UA" sz="2800" dirty="0" err="1"/>
              <a:t>такие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лица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могут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подпадать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под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определение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беженца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если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есть</a:t>
            </a:r>
            <a:r>
              <a:rPr lang="uk-UA" altLang="uk-UA" sz="2800" dirty="0"/>
              <a:t> </a:t>
            </a:r>
            <a:r>
              <a:rPr lang="uk-UA" altLang="uk-UA" sz="2800" dirty="0" err="1"/>
              <a:t>угроза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преследования</a:t>
            </a:r>
            <a:r>
              <a:rPr lang="uk-UA" altLang="uk-UA" sz="2800" dirty="0"/>
              <a:t> по </a:t>
            </a:r>
            <a:r>
              <a:rPr lang="uk-UA" altLang="uk-UA" sz="2800" dirty="0" err="1"/>
              <a:t>конвенционному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основанию</a:t>
            </a:r>
            <a:r>
              <a:rPr lang="uk-UA" altLang="uk-UA" sz="2800" dirty="0"/>
              <a:t> (</a:t>
            </a:r>
            <a:r>
              <a:rPr lang="uk-UA" altLang="uk-UA" sz="2800" dirty="0" err="1"/>
              <a:t>например</a:t>
            </a:r>
            <a:r>
              <a:rPr lang="uk-UA" altLang="uk-UA" sz="2800" dirty="0"/>
              <a:t>, </a:t>
            </a:r>
            <a:r>
              <a:rPr lang="uk-UA" altLang="uk-UA" sz="2800" dirty="0" err="1"/>
              <a:t>из</a:t>
            </a:r>
            <a:r>
              <a:rPr lang="uk-UA" altLang="uk-UA" sz="2800" dirty="0"/>
              <a:t>-за </a:t>
            </a:r>
            <a:r>
              <a:rPr lang="uk-UA" altLang="uk-UA" sz="2800" dirty="0" err="1"/>
              <a:t>их</a:t>
            </a:r>
            <a:r>
              <a:rPr lang="uk-UA" altLang="uk-UA" sz="2800" dirty="0"/>
              <a:t> </a:t>
            </a:r>
            <a:r>
              <a:rPr lang="uk-UA" altLang="uk-UA" sz="2800" dirty="0" err="1"/>
              <a:t>этнической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принадлежности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или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вероисповедания</a:t>
            </a:r>
            <a:r>
              <a:rPr lang="uk-UA" altLang="uk-UA" sz="2800" dirty="0"/>
              <a:t>).</a:t>
            </a:r>
          </a:p>
          <a:p>
            <a:pPr>
              <a:spcAft>
                <a:spcPts val="1200"/>
              </a:spcAft>
            </a:pPr>
            <a:r>
              <a:rPr lang="uk-UA" altLang="uk-UA" sz="2800" dirty="0"/>
              <a:t>при </a:t>
            </a:r>
            <a:r>
              <a:rPr lang="uk-UA" altLang="uk-UA" sz="2800" dirty="0" err="1"/>
              <a:t>отсутствии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признаков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преследования</a:t>
            </a:r>
            <a:r>
              <a:rPr lang="uk-UA" altLang="uk-UA" sz="2800" dirty="0"/>
              <a:t> по </a:t>
            </a:r>
            <a:r>
              <a:rPr lang="uk-UA" altLang="uk-UA" sz="2800" dirty="0" err="1"/>
              <a:t>основаниям</a:t>
            </a:r>
            <a:r>
              <a:rPr lang="uk-UA" altLang="uk-UA" sz="2800" dirty="0"/>
              <a:t>, </a:t>
            </a:r>
            <a:r>
              <a:rPr lang="uk-UA" altLang="uk-UA" sz="2800" dirty="0" err="1"/>
              <a:t>предусмотренным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Конвенцией</a:t>
            </a:r>
            <a:r>
              <a:rPr lang="uk-UA" altLang="uk-UA" sz="2800" dirty="0"/>
              <a:t>, </a:t>
            </a:r>
            <a:r>
              <a:rPr lang="uk-UA" altLang="uk-UA" sz="2800" dirty="0" err="1"/>
              <a:t>могут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претендовать</a:t>
            </a:r>
            <a:r>
              <a:rPr lang="uk-UA" altLang="uk-UA" sz="2800" dirty="0"/>
              <a:t> на </a:t>
            </a:r>
            <a:r>
              <a:rPr lang="uk-UA" altLang="uk-UA" sz="2800" i="1" dirty="0" err="1"/>
              <a:t>дополнительную</a:t>
            </a:r>
            <a:r>
              <a:rPr lang="uk-UA" altLang="uk-UA" sz="2800" i="1" dirty="0"/>
              <a:t> </a:t>
            </a:r>
            <a:r>
              <a:rPr lang="uk-UA" altLang="uk-UA" sz="2800" i="1" dirty="0" err="1"/>
              <a:t>защиту</a:t>
            </a:r>
            <a:endParaRPr lang="uk-UA" altLang="uk-UA" sz="2800" i="1" dirty="0"/>
          </a:p>
        </p:txBody>
      </p:sp>
    </p:spTree>
    <p:extLst>
      <p:ext uri="{BB962C8B-B14F-4D97-AF65-F5344CB8AC3E}">
        <p14:creationId xmlns:p14="http://schemas.microsoft.com/office/powerpoint/2010/main" val="366360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altLang="uk-UA" sz="3600" dirty="0"/>
              <a:t>ДОПОЛНИТЕЛЬНАЯ ЗАЩИТА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36372" y="2009105"/>
            <a:ext cx="9710669" cy="40773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uk-UA" sz="2600" dirty="0" err="1"/>
              <a:t>Понятття</a:t>
            </a:r>
            <a:r>
              <a:rPr lang="uk-UA" sz="2600" dirty="0"/>
              <a:t> згідно Закону України «Про біженців та осіб які потребують додаткового чи тимчасового захисту»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uk-UA" sz="2600" dirty="0"/>
              <a:t>     (</a:t>
            </a:r>
            <a:r>
              <a:rPr lang="uk-UA" sz="2600" u="sng" dirty="0"/>
              <a:t>в редакції від 13 травня 2014 р.):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uk-UA" sz="26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600" dirty="0"/>
              <a:t>4) </a:t>
            </a:r>
            <a:r>
              <a:rPr lang="ru-RU" sz="2600" b="1" dirty="0" err="1"/>
              <a:t>додатковий</a:t>
            </a:r>
            <a:r>
              <a:rPr lang="ru-RU" sz="2600" b="1" dirty="0"/>
              <a:t> </a:t>
            </a:r>
            <a:r>
              <a:rPr lang="ru-RU" sz="2600" b="1" dirty="0" err="1"/>
              <a:t>захист</a:t>
            </a:r>
            <a:r>
              <a:rPr lang="ru-RU" sz="2600" b="1" dirty="0"/>
              <a:t> </a:t>
            </a:r>
            <a:r>
              <a:rPr lang="ru-RU" sz="2600" dirty="0"/>
              <a:t>- форма </a:t>
            </a:r>
            <a:r>
              <a:rPr lang="ru-RU" sz="2600" dirty="0" err="1"/>
              <a:t>захисту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надається</a:t>
            </a:r>
            <a:r>
              <a:rPr lang="ru-RU" sz="2600" dirty="0"/>
              <a:t> в </a:t>
            </a:r>
            <a:r>
              <a:rPr lang="ru-RU" sz="2600" dirty="0" err="1"/>
              <a:t>Україні</a:t>
            </a:r>
            <a:r>
              <a:rPr lang="ru-RU" sz="2600" dirty="0"/>
              <a:t> на </a:t>
            </a:r>
            <a:r>
              <a:rPr lang="ru-RU" sz="2600" dirty="0" err="1"/>
              <a:t>індивідуальній</a:t>
            </a:r>
            <a:r>
              <a:rPr lang="ru-RU" sz="2600" dirty="0"/>
              <a:t> </a:t>
            </a:r>
            <a:r>
              <a:rPr lang="ru-RU" sz="2600" dirty="0" err="1"/>
              <a:t>основі</a:t>
            </a:r>
            <a:r>
              <a:rPr lang="ru-RU" sz="2600" dirty="0"/>
              <a:t> </a:t>
            </a:r>
            <a:r>
              <a:rPr lang="ru-RU" sz="2600" dirty="0" err="1"/>
              <a:t>іноземцям</a:t>
            </a:r>
            <a:r>
              <a:rPr lang="ru-RU" sz="2600" dirty="0"/>
              <a:t> та особам без </a:t>
            </a:r>
            <a:r>
              <a:rPr lang="ru-RU" sz="2600" dirty="0" err="1"/>
              <a:t>громадянства</a:t>
            </a:r>
            <a:r>
              <a:rPr lang="ru-RU" sz="2600" dirty="0"/>
              <a:t>, </a:t>
            </a:r>
            <a:r>
              <a:rPr lang="ru-RU" sz="2600" dirty="0" err="1"/>
              <a:t>які</a:t>
            </a:r>
            <a:r>
              <a:rPr lang="ru-RU" sz="2600" dirty="0"/>
              <a:t> </a:t>
            </a:r>
            <a:r>
              <a:rPr lang="ru-RU" sz="2600" dirty="0" err="1"/>
              <a:t>прибули</a:t>
            </a:r>
            <a:r>
              <a:rPr lang="ru-RU" sz="2600" dirty="0"/>
              <a:t> в </a:t>
            </a:r>
            <a:r>
              <a:rPr lang="ru-RU" sz="2600" dirty="0" err="1"/>
              <a:t>Україну</a:t>
            </a:r>
            <a:r>
              <a:rPr lang="ru-RU" sz="2600" dirty="0"/>
              <a:t> </a:t>
            </a:r>
            <a:r>
              <a:rPr lang="ru-RU" sz="2600" dirty="0" err="1"/>
              <a:t>або</a:t>
            </a:r>
            <a:r>
              <a:rPr lang="ru-RU" sz="2600" dirty="0"/>
              <a:t> </a:t>
            </a:r>
            <a:r>
              <a:rPr lang="ru-RU" sz="2600" dirty="0" err="1"/>
              <a:t>перебувають</a:t>
            </a:r>
            <a:r>
              <a:rPr lang="ru-RU" sz="2600" dirty="0"/>
              <a:t> в </a:t>
            </a:r>
            <a:r>
              <a:rPr lang="ru-RU" sz="2600" dirty="0" err="1"/>
              <a:t>Україні</a:t>
            </a:r>
            <a:r>
              <a:rPr lang="ru-RU" sz="2600" dirty="0"/>
              <a:t> і не </a:t>
            </a:r>
            <a:r>
              <a:rPr lang="ru-RU" sz="2600" dirty="0" err="1"/>
              <a:t>можуть</a:t>
            </a:r>
            <a:r>
              <a:rPr lang="ru-RU" sz="2600" dirty="0"/>
              <a:t> </a:t>
            </a:r>
            <a:r>
              <a:rPr lang="ru-RU" sz="2600" dirty="0" err="1"/>
              <a:t>або</a:t>
            </a:r>
            <a:r>
              <a:rPr lang="ru-RU" sz="2600" dirty="0"/>
              <a:t> не </a:t>
            </a:r>
            <a:r>
              <a:rPr lang="ru-RU" sz="2600" dirty="0" err="1"/>
              <a:t>бажають</a:t>
            </a:r>
            <a:r>
              <a:rPr lang="ru-RU" sz="2600" dirty="0"/>
              <a:t> </a:t>
            </a:r>
            <a:r>
              <a:rPr lang="ru-RU" sz="2600" dirty="0" err="1"/>
              <a:t>повернутися</a:t>
            </a:r>
            <a:r>
              <a:rPr lang="ru-RU" sz="2600" dirty="0"/>
              <a:t> в </a:t>
            </a:r>
            <a:r>
              <a:rPr lang="ru-RU" sz="2600" dirty="0" err="1"/>
              <a:t>країну</a:t>
            </a:r>
            <a:r>
              <a:rPr lang="ru-RU" sz="2600" dirty="0"/>
              <a:t> </a:t>
            </a:r>
            <a:r>
              <a:rPr lang="ru-RU" sz="2600" dirty="0" err="1"/>
              <a:t>громадянської</a:t>
            </a:r>
            <a:r>
              <a:rPr lang="ru-RU" sz="2600" dirty="0"/>
              <a:t> </a:t>
            </a:r>
            <a:r>
              <a:rPr lang="ru-RU" sz="2600" dirty="0" err="1"/>
              <a:t>належності</a:t>
            </a:r>
            <a:r>
              <a:rPr lang="ru-RU" sz="2600" dirty="0"/>
              <a:t> </a:t>
            </a:r>
            <a:r>
              <a:rPr lang="ru-RU" sz="2600" dirty="0" err="1"/>
              <a:t>або</a:t>
            </a:r>
            <a:r>
              <a:rPr lang="ru-RU" sz="2600" dirty="0"/>
              <a:t> </a:t>
            </a:r>
            <a:r>
              <a:rPr lang="ru-RU" sz="2600" dirty="0" err="1"/>
              <a:t>країну</a:t>
            </a:r>
            <a:r>
              <a:rPr lang="ru-RU" sz="2600" dirty="0"/>
              <a:t> </a:t>
            </a:r>
            <a:r>
              <a:rPr lang="ru-RU" sz="2600" dirty="0" err="1"/>
              <a:t>попереднього</a:t>
            </a:r>
            <a:r>
              <a:rPr lang="ru-RU" sz="2600" dirty="0"/>
              <a:t> </a:t>
            </a:r>
            <a:r>
              <a:rPr lang="ru-RU" sz="2600" dirty="0" err="1"/>
              <a:t>постійного</a:t>
            </a:r>
            <a:r>
              <a:rPr lang="ru-RU" sz="2600" dirty="0"/>
              <a:t> </a:t>
            </a:r>
            <a:r>
              <a:rPr lang="ru-RU" sz="2600" dirty="0" err="1"/>
              <a:t>проживання</a:t>
            </a:r>
            <a:r>
              <a:rPr lang="ru-RU" sz="2600" dirty="0"/>
              <a:t> </a:t>
            </a:r>
            <a:r>
              <a:rPr lang="ru-RU" sz="2600" dirty="0" err="1"/>
              <a:t>внаслідок</a:t>
            </a:r>
            <a:r>
              <a:rPr lang="ru-RU" sz="2600" dirty="0"/>
              <a:t> </a:t>
            </a:r>
            <a:r>
              <a:rPr lang="ru-RU" sz="2600" dirty="0" err="1"/>
              <a:t>обставин</a:t>
            </a:r>
            <a:r>
              <a:rPr lang="ru-RU" sz="2600" dirty="0"/>
              <a:t>, </a:t>
            </a:r>
            <a:r>
              <a:rPr lang="ru-RU" sz="2600" dirty="0" err="1"/>
              <a:t>зазначених</a:t>
            </a:r>
            <a:r>
              <a:rPr lang="ru-RU" sz="2600" dirty="0"/>
              <a:t> у </a:t>
            </a:r>
            <a:r>
              <a:rPr lang="ru-RU" sz="2600" dirty="0" err="1"/>
              <a:t>пункті</a:t>
            </a:r>
            <a:r>
              <a:rPr lang="ru-RU" sz="2600" dirty="0"/>
              <a:t> 13 </a:t>
            </a:r>
            <a:r>
              <a:rPr lang="ru-RU" sz="2600" dirty="0" err="1"/>
              <a:t>частини</a:t>
            </a:r>
            <a:r>
              <a:rPr lang="ru-RU" sz="2600" dirty="0"/>
              <a:t> </a:t>
            </a:r>
            <a:r>
              <a:rPr lang="ru-RU" sz="2600" dirty="0" err="1"/>
              <a:t>першої</a:t>
            </a:r>
            <a:r>
              <a:rPr lang="ru-RU" sz="2600" dirty="0"/>
              <a:t> </a:t>
            </a:r>
            <a:r>
              <a:rPr lang="ru-RU" sz="2600" dirty="0" err="1"/>
              <a:t>цієї</a:t>
            </a:r>
            <a:r>
              <a:rPr lang="ru-RU" sz="2600" dirty="0"/>
              <a:t> </a:t>
            </a:r>
            <a:r>
              <a:rPr lang="ru-RU" sz="2600" dirty="0" err="1"/>
              <a:t>статті</a:t>
            </a:r>
            <a:r>
              <a:rPr lang="ru-RU" sz="26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7182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90242" y="401391"/>
            <a:ext cx="10566400" cy="1143000"/>
          </a:xfrm>
        </p:spPr>
        <p:txBody>
          <a:bodyPr anchor="ctr">
            <a:normAutofit/>
          </a:bodyPr>
          <a:lstStyle/>
          <a:p>
            <a:pPr algn="ctr"/>
            <a:r>
              <a:rPr lang="uk-UA" altLang="uk-UA" sz="3600" dirty="0"/>
              <a:t>ДОПОЛНИТЕЛЬНАЯ ЗАЩИТА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sz="half" idx="1"/>
          </p:nvPr>
        </p:nvSpPr>
        <p:spPr>
          <a:xfrm>
            <a:off x="940159" y="1468192"/>
            <a:ext cx="10290218" cy="48553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altLang="uk-UA" sz="2100" dirty="0"/>
              <a:t>	Пункт 13 ч.1 статті 1 Закону :</a:t>
            </a:r>
            <a:endParaRPr lang="ru-RU" altLang="uk-UA" sz="2100" dirty="0"/>
          </a:p>
          <a:p>
            <a:pPr marL="0" indent="0">
              <a:buNone/>
            </a:pPr>
            <a:r>
              <a:rPr lang="uk-UA" altLang="uk-UA" sz="2100" dirty="0"/>
              <a:t>«</a:t>
            </a:r>
            <a:r>
              <a:rPr lang="uk-UA" altLang="uk-UA" sz="2100" b="1" i="1" u="sng" dirty="0"/>
              <a:t>особа, яка потребує додаткового захисту</a:t>
            </a:r>
            <a:r>
              <a:rPr lang="uk-UA" altLang="uk-UA" sz="2100" dirty="0"/>
              <a:t>, – це особа, яка не є біженцем відповідно до Конвенції про статус біженців 1951 року і Протоколу щодо статусу біженців 1967 року та цього Закону, але потребує захисту, оскільки така особа змушена була прибути в Україну або залишитися в Україні внаслідок </a:t>
            </a:r>
            <a:r>
              <a:rPr lang="uk-UA" altLang="uk-UA" sz="2100" u="sng" dirty="0"/>
              <a:t>загрози її життю, безпеці чи свободі </a:t>
            </a:r>
            <a:r>
              <a:rPr lang="uk-UA" altLang="uk-UA" sz="2100" dirty="0"/>
              <a:t>в країні походження через побоювання </a:t>
            </a:r>
            <a:endParaRPr lang="ru-RU" altLang="uk-UA" sz="2100" dirty="0"/>
          </a:p>
          <a:p>
            <a:pPr marL="0" indent="0">
              <a:buNone/>
            </a:pPr>
            <a:r>
              <a:rPr lang="uk-UA" altLang="uk-UA" sz="2100" b="1" dirty="0"/>
              <a:t>- застосування щодо неї </a:t>
            </a:r>
            <a:r>
              <a:rPr lang="uk-UA" altLang="uk-UA" sz="2100" b="1" u="sng" dirty="0"/>
              <a:t>смертної кари </a:t>
            </a:r>
            <a:r>
              <a:rPr lang="uk-UA" altLang="uk-UA" sz="2100" b="1" dirty="0"/>
              <a:t>або виконання </a:t>
            </a:r>
            <a:r>
              <a:rPr lang="uk-UA" altLang="uk-UA" sz="2100" b="1" dirty="0" err="1"/>
              <a:t>вироку</a:t>
            </a:r>
            <a:r>
              <a:rPr lang="uk-UA" altLang="uk-UA" sz="2100" b="1" dirty="0"/>
              <a:t> про смертну кару</a:t>
            </a:r>
            <a:endParaRPr lang="ru-RU" altLang="uk-UA" sz="2100" b="1" dirty="0"/>
          </a:p>
          <a:p>
            <a:pPr marL="0" indent="0">
              <a:buNone/>
            </a:pPr>
            <a:r>
              <a:rPr lang="uk-UA" altLang="uk-UA" sz="2100" b="1" dirty="0"/>
              <a:t>- чи </a:t>
            </a:r>
            <a:r>
              <a:rPr lang="uk-UA" altLang="uk-UA" sz="2100" b="1" u="sng" dirty="0"/>
              <a:t>тортур</a:t>
            </a:r>
            <a:r>
              <a:rPr lang="uk-UA" altLang="uk-UA" sz="2100" b="1" dirty="0"/>
              <a:t>, нелюдського або такого, що принижує гідність, поводження чи покарання,</a:t>
            </a:r>
            <a:endParaRPr lang="ru-RU" altLang="uk-UA" sz="2100" b="1" dirty="0"/>
          </a:p>
          <a:p>
            <a:pPr marL="0" indent="0">
              <a:buNone/>
            </a:pPr>
            <a:r>
              <a:rPr lang="uk-UA" altLang="uk-UA" sz="2100" b="1" dirty="0"/>
              <a:t>- або </a:t>
            </a:r>
            <a:r>
              <a:rPr lang="uk-UA" altLang="uk-UA" sz="2100" b="1" u="sng" dirty="0"/>
              <a:t>загальнопоширеного насильства </a:t>
            </a:r>
            <a:r>
              <a:rPr lang="uk-UA" altLang="uk-UA" sz="2100" b="1" dirty="0"/>
              <a:t>в ситуаціях міжнародного або внутрішнього збройного конфлікту чи систематичного порушення прав людини, </a:t>
            </a:r>
            <a:endParaRPr lang="ru-RU" altLang="uk-UA" sz="2100" b="1" dirty="0"/>
          </a:p>
          <a:p>
            <a:pPr marL="0" indent="0">
              <a:buNone/>
            </a:pPr>
            <a:r>
              <a:rPr lang="uk-UA" altLang="uk-UA" sz="2100" dirty="0"/>
              <a:t>і не може чи не бажає повернутися до такої країни внаслідок </a:t>
            </a:r>
            <a:r>
              <a:rPr lang="uk-UA" altLang="uk-UA" sz="2100" i="1" dirty="0"/>
              <a:t>зазначених побоювань».</a:t>
            </a:r>
            <a:endParaRPr lang="uk-UA" altLang="uk-UA" sz="2100" dirty="0"/>
          </a:p>
        </p:txBody>
      </p:sp>
    </p:spTree>
    <p:extLst>
      <p:ext uri="{BB962C8B-B14F-4D97-AF65-F5344CB8AC3E}">
        <p14:creationId xmlns:p14="http://schemas.microsoft.com/office/powerpoint/2010/main" val="112555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altLang="uk-UA" sz="3600" dirty="0"/>
              <a:t>ДОПОЛНИТЕЛЬНАЯ ЗАЩИТА</a:t>
            </a:r>
          </a:p>
        </p:txBody>
      </p:sp>
      <p:sp>
        <p:nvSpPr>
          <p:cNvPr id="30723" name="Текст 2"/>
          <p:cNvSpPr>
            <a:spLocks noGrp="1"/>
          </p:cNvSpPr>
          <p:nvPr>
            <p:ph type="body" sz="half" idx="1"/>
          </p:nvPr>
        </p:nvSpPr>
        <p:spPr>
          <a:xfrm>
            <a:off x="1197735" y="2021983"/>
            <a:ext cx="9826580" cy="40644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uk-UA" sz="2800" dirty="0"/>
              <a:t> ДИРЕКТИВА ЕВРОПАРЛАМЕНТА И СОВЕТА ЕС</a:t>
            </a:r>
          </a:p>
          <a:p>
            <a:pPr marL="0" indent="0">
              <a:buNone/>
            </a:pPr>
            <a:r>
              <a:rPr lang="ru-RU" altLang="uk-UA" sz="2800" dirty="0"/>
              <a:t>по стандартам для квалификации граждан третьих стран или лиц без гражданства в качестве бенефициаров международной защиты и  по единому статусу для беженцев или для лиц, имеющих право на дополнительную защиту, и по содержанию предоставляемой защиты (переработанная). </a:t>
            </a:r>
          </a:p>
          <a:p>
            <a:pPr marL="0" indent="0">
              <a:buNone/>
            </a:pPr>
            <a:r>
              <a:rPr lang="ru-RU" altLang="uk-UA" sz="2800" dirty="0"/>
              <a:t>13 декабря 2011 г.     2011/95/EU </a:t>
            </a:r>
          </a:p>
        </p:txBody>
      </p:sp>
    </p:spTree>
    <p:extLst>
      <p:ext uri="{BB962C8B-B14F-4D97-AF65-F5344CB8AC3E}">
        <p14:creationId xmlns:p14="http://schemas.microsoft.com/office/powerpoint/2010/main" val="155434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uk-UA" sz="4800" dirty="0"/>
              <a:t>ОПРЕДЕЛЕНИЕ СТАТУСА БЕЖЕНЦА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815737"/>
            <a:ext cx="10058400" cy="4663440"/>
          </a:xfrm>
        </p:spPr>
        <p:txBody>
          <a:bodyPr>
            <a:noAutofit/>
          </a:bodyPr>
          <a:lstStyle/>
          <a:p>
            <a:r>
              <a:rPr lang="uk-UA" altLang="uk-UA" sz="2800" dirty="0" err="1"/>
              <a:t>выяснение</a:t>
            </a:r>
            <a:r>
              <a:rPr lang="uk-UA" altLang="uk-UA" sz="2800" dirty="0"/>
              <a:t> </a:t>
            </a:r>
            <a:r>
              <a:rPr lang="ru-RU" altLang="uk-UA" sz="2800" dirty="0"/>
              <a:t>органом государственной власти или УВКБ ООН вопроса о том, действительно ли человек, заявивший о том, что ему требуется международная защита, является беженцем, то есть, </a:t>
            </a:r>
            <a:r>
              <a:rPr lang="ru-RU" altLang="uk-UA" sz="2800" b="1" dirty="0"/>
              <a:t>соответствует ли его ситуация критериям, изложенным в соответствующем определении беженца. </a:t>
            </a:r>
          </a:p>
          <a:p>
            <a:endParaRPr lang="ru-RU" altLang="uk-UA" sz="2800" b="1" dirty="0"/>
          </a:p>
          <a:p>
            <a:r>
              <a:rPr lang="ru-RU" altLang="uk-UA" sz="2800" dirty="0"/>
              <a:t>Человек становится беженцем </a:t>
            </a:r>
            <a:r>
              <a:rPr lang="ru-RU" altLang="uk-UA" sz="2800" b="1" dirty="0"/>
              <a:t>не потому, что таковым его признает принимающая страна или УВКБ ООН, а потому что он </a:t>
            </a:r>
            <a:r>
              <a:rPr lang="uk-UA" altLang="uk-UA" sz="2800" b="1" dirty="0" err="1"/>
              <a:t>является</a:t>
            </a:r>
            <a:r>
              <a:rPr lang="uk-UA" altLang="uk-UA" sz="2800" b="1" dirty="0"/>
              <a:t> </a:t>
            </a:r>
            <a:r>
              <a:rPr lang="uk-UA" altLang="uk-UA" sz="2800" b="1" dirty="0" err="1"/>
              <a:t>беженцем</a:t>
            </a:r>
            <a:r>
              <a:rPr lang="uk-UA" altLang="uk-UA" sz="2800" b="1" dirty="0"/>
              <a:t> по </a:t>
            </a:r>
            <a:r>
              <a:rPr lang="uk-UA" altLang="uk-UA" sz="2800" b="1" dirty="0" err="1"/>
              <a:t>определению</a:t>
            </a:r>
            <a:r>
              <a:rPr lang="uk-UA" altLang="uk-UA" sz="2800" dirty="0"/>
              <a:t>.</a:t>
            </a:r>
            <a:endParaRPr lang="en-US" altLang="uk-UA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8944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016000" y="311239"/>
            <a:ext cx="10566400" cy="1143000"/>
          </a:xfrm>
        </p:spPr>
        <p:txBody>
          <a:bodyPr anchor="ctr">
            <a:normAutofit/>
          </a:bodyPr>
          <a:lstStyle/>
          <a:p>
            <a:pPr algn="ctr"/>
            <a:r>
              <a:rPr lang="uk-UA" altLang="uk-UA" sz="3600" dirty="0"/>
              <a:t>ДОПОЛНИТЕЛЬНАЯ ЗАЩИТА</a:t>
            </a:r>
          </a:p>
        </p:txBody>
      </p:sp>
      <p:sp>
        <p:nvSpPr>
          <p:cNvPr id="31747" name="Текст 2"/>
          <p:cNvSpPr>
            <a:spLocks noGrp="1"/>
          </p:cNvSpPr>
          <p:nvPr>
            <p:ph type="body" sz="half" idx="1"/>
          </p:nvPr>
        </p:nvSpPr>
        <p:spPr>
          <a:xfrm>
            <a:off x="1197735" y="1519707"/>
            <a:ext cx="9697792" cy="43401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uk-UA" sz="2400" dirty="0"/>
              <a:t>ГЛАВА V  ДИРЕКТИВЫ ЕС  2011/95/EU</a:t>
            </a:r>
          </a:p>
          <a:p>
            <a:pPr marL="0" indent="0">
              <a:buNone/>
            </a:pPr>
            <a:r>
              <a:rPr lang="ru-RU" altLang="uk-UA" sz="2400" b="1" dirty="0"/>
              <a:t>Квалификация для дополнительной защиты  </a:t>
            </a:r>
          </a:p>
          <a:p>
            <a:pPr marL="0" indent="0">
              <a:buNone/>
            </a:pPr>
            <a:r>
              <a:rPr lang="ru-RU" altLang="uk-UA" sz="2400" dirty="0"/>
              <a:t>Статья 15  </a:t>
            </a:r>
          </a:p>
          <a:p>
            <a:pPr marL="0" indent="0">
              <a:buNone/>
            </a:pPr>
            <a:r>
              <a:rPr lang="ru-RU" altLang="uk-UA" sz="2400" dirty="0"/>
              <a:t>Серьезный вред  </a:t>
            </a:r>
          </a:p>
          <a:p>
            <a:pPr marL="0" indent="0">
              <a:buNone/>
            </a:pPr>
            <a:r>
              <a:rPr lang="ru-RU" altLang="uk-UA" sz="2400" dirty="0"/>
              <a:t>Серьезный вред включает:   </a:t>
            </a:r>
          </a:p>
          <a:p>
            <a:pPr marL="0" indent="0">
              <a:buNone/>
            </a:pPr>
            <a:r>
              <a:rPr lang="ru-RU" altLang="uk-UA" sz="2400" dirty="0"/>
              <a:t>(a) смертную казнь или приведение ее в исполнение; или    </a:t>
            </a:r>
          </a:p>
          <a:p>
            <a:pPr marL="0" indent="0">
              <a:buNone/>
            </a:pPr>
            <a:r>
              <a:rPr lang="ru-RU" altLang="uk-UA" sz="2400" dirty="0"/>
              <a:t>(b) пытки или бесчеловечное, или унизительное обращение или наказание заявителя в стране происхождения, или   </a:t>
            </a:r>
          </a:p>
          <a:p>
            <a:pPr marL="0" indent="0">
              <a:buNone/>
            </a:pPr>
            <a:r>
              <a:rPr lang="ru-RU" altLang="uk-UA" sz="2400" dirty="0"/>
              <a:t>(c) серьезная и индивидуальная угроза жизни или личности гражданских лиц из-за повального насилия в ситуациях международных или внутренних вооруженных конфликтов. </a:t>
            </a:r>
          </a:p>
        </p:txBody>
      </p:sp>
    </p:spTree>
    <p:extLst>
      <p:ext uri="{BB962C8B-B14F-4D97-AF65-F5344CB8AC3E}">
        <p14:creationId xmlns:p14="http://schemas.microsoft.com/office/powerpoint/2010/main" val="283920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1016000" y="517301"/>
            <a:ext cx="10566400" cy="1143000"/>
          </a:xfrm>
        </p:spPr>
        <p:txBody>
          <a:bodyPr anchor="ctr">
            <a:normAutofit/>
          </a:bodyPr>
          <a:lstStyle/>
          <a:p>
            <a:pPr algn="ctr"/>
            <a:r>
              <a:rPr lang="uk-UA" altLang="uk-UA" sz="3600" dirty="0"/>
              <a:t>ДОПОЛНИТЕЛЬНАЯ ЗАЩИТА</a:t>
            </a:r>
            <a:br>
              <a:rPr lang="uk-UA" altLang="uk-UA" sz="3600" dirty="0"/>
            </a:br>
            <a:r>
              <a:rPr lang="uk-UA" altLang="uk-UA" sz="3600" dirty="0" err="1"/>
              <a:t>основание</a:t>
            </a:r>
            <a:r>
              <a:rPr lang="uk-UA" altLang="uk-UA" sz="3600" dirty="0"/>
              <a:t> – право на </a:t>
            </a:r>
            <a:r>
              <a:rPr lang="uk-UA" altLang="uk-UA" sz="3600" dirty="0" err="1"/>
              <a:t>жизнь</a:t>
            </a:r>
            <a:endParaRPr lang="uk-UA" altLang="uk-UA" sz="3600" dirty="0"/>
          </a:p>
        </p:txBody>
      </p:sp>
      <p:sp>
        <p:nvSpPr>
          <p:cNvPr id="32771" name="Текст 2"/>
          <p:cNvSpPr>
            <a:spLocks noGrp="1"/>
          </p:cNvSpPr>
          <p:nvPr>
            <p:ph type="body" sz="half" idx="1"/>
          </p:nvPr>
        </p:nvSpPr>
        <p:spPr>
          <a:xfrm>
            <a:off x="1210615" y="2009105"/>
            <a:ext cx="9710670" cy="40773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uk-UA" sz="2400" b="1" dirty="0"/>
              <a:t>Конвенция о защите прав человека и основных свобод</a:t>
            </a:r>
          </a:p>
          <a:p>
            <a:pPr marL="0" indent="0">
              <a:buNone/>
            </a:pPr>
            <a:r>
              <a:rPr lang="ru-RU" altLang="uk-UA" sz="2400" b="1" dirty="0"/>
              <a:t>4.ХI.1950 г.</a:t>
            </a:r>
          </a:p>
          <a:p>
            <a:pPr marL="0" indent="0">
              <a:buNone/>
            </a:pPr>
            <a:r>
              <a:rPr lang="ru-RU" altLang="uk-UA" sz="2400" dirty="0"/>
              <a:t>Статья 2 «Право на жизнь», с учетом дополнений к Конвенции внесенных Протоколом № 6 от 28.IV.1983 г. и Протоколом № 13 от 3.V.2002 г.</a:t>
            </a:r>
          </a:p>
          <a:p>
            <a:pPr marL="0" indent="0">
              <a:buNone/>
            </a:pPr>
            <a:endParaRPr lang="ru-RU" altLang="uk-UA" sz="2400" dirty="0"/>
          </a:p>
          <a:p>
            <a:pPr marL="0" indent="0">
              <a:buNone/>
            </a:pPr>
            <a:r>
              <a:rPr lang="ru-RU" altLang="uk-UA" sz="2400" b="1" dirty="0"/>
              <a:t>Протокол № 13 к Конвенции, 3.V.2002 г.</a:t>
            </a:r>
          </a:p>
          <a:p>
            <a:pPr marL="0" indent="0">
              <a:buNone/>
            </a:pPr>
            <a:r>
              <a:rPr lang="ru-RU" altLang="uk-UA" sz="2400" dirty="0"/>
              <a:t>«Статья 1 Отмена смертной казни </a:t>
            </a:r>
          </a:p>
          <a:p>
            <a:pPr marL="0" indent="0">
              <a:buNone/>
            </a:pPr>
            <a:r>
              <a:rPr lang="ru-RU" altLang="uk-UA" sz="2400" dirty="0"/>
              <a:t>Смертная казнь отменяется. Никто не может быть приговорен к смертной казни или казнен». </a:t>
            </a:r>
          </a:p>
        </p:txBody>
      </p:sp>
    </p:spTree>
    <p:extLst>
      <p:ext uri="{BB962C8B-B14F-4D97-AF65-F5344CB8AC3E}">
        <p14:creationId xmlns:p14="http://schemas.microsoft.com/office/powerpoint/2010/main" val="45749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1028879" y="594575"/>
            <a:ext cx="10566400" cy="1143000"/>
          </a:xfrm>
        </p:spPr>
        <p:txBody>
          <a:bodyPr anchor="ctr">
            <a:normAutofit/>
          </a:bodyPr>
          <a:lstStyle/>
          <a:p>
            <a:pPr algn="ctr"/>
            <a:r>
              <a:rPr lang="uk-UA" altLang="uk-UA" sz="3600" dirty="0"/>
              <a:t>ДОПОЛНИТЕЛЬНАЯ ЗАЩИТА</a:t>
            </a:r>
            <a:br>
              <a:rPr lang="uk-UA" altLang="uk-UA" sz="3600" dirty="0"/>
            </a:br>
            <a:r>
              <a:rPr lang="uk-UA" altLang="uk-UA" sz="3600" dirty="0" err="1"/>
              <a:t>основание</a:t>
            </a:r>
            <a:r>
              <a:rPr lang="uk-UA" altLang="uk-UA" sz="3600" dirty="0"/>
              <a:t> – </a:t>
            </a:r>
            <a:r>
              <a:rPr lang="ru-RU" altLang="uk-UA" sz="3600" dirty="0"/>
              <a:t>запрещение пыток</a:t>
            </a:r>
            <a:endParaRPr lang="uk-UA" altLang="uk-UA" sz="3600" dirty="0"/>
          </a:p>
        </p:txBody>
      </p:sp>
      <p:sp>
        <p:nvSpPr>
          <p:cNvPr id="33795" name="Текст 2"/>
          <p:cNvSpPr>
            <a:spLocks noGrp="1"/>
          </p:cNvSpPr>
          <p:nvPr>
            <p:ph type="body" sz="half" idx="1"/>
          </p:nvPr>
        </p:nvSpPr>
        <p:spPr>
          <a:xfrm>
            <a:off x="1326525" y="2086377"/>
            <a:ext cx="9453092" cy="40000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uk-UA" sz="2400" b="1" dirty="0"/>
              <a:t>Конвенция о защите прав человека и основных свобод</a:t>
            </a:r>
          </a:p>
          <a:p>
            <a:pPr marL="0" indent="0">
              <a:buNone/>
            </a:pPr>
            <a:r>
              <a:rPr lang="ru-RU" altLang="uk-UA" sz="2400" b="1" dirty="0"/>
              <a:t>4.ХI.1950 г.</a:t>
            </a:r>
          </a:p>
          <a:p>
            <a:pPr marL="0" indent="0">
              <a:buNone/>
            </a:pPr>
            <a:endParaRPr lang="ru-RU" altLang="uk-UA" sz="2400" b="1" dirty="0"/>
          </a:p>
          <a:p>
            <a:pPr marL="0" indent="0">
              <a:buNone/>
            </a:pPr>
            <a:r>
              <a:rPr lang="ru-RU" altLang="uk-UA" sz="2400" b="1" dirty="0"/>
              <a:t>	Статья 3 Запрещение пыток </a:t>
            </a:r>
          </a:p>
          <a:p>
            <a:pPr marL="0" indent="0">
              <a:buNone/>
            </a:pPr>
            <a:r>
              <a:rPr lang="ru-RU" altLang="uk-UA" sz="2400" dirty="0"/>
              <a:t>	Никто не должен подвергаться ни пыткам, ни бесчеловечному или унижающему достоинство обращению или наказанию. </a:t>
            </a:r>
          </a:p>
        </p:txBody>
      </p:sp>
    </p:spTree>
    <p:extLst>
      <p:ext uri="{BB962C8B-B14F-4D97-AF65-F5344CB8AC3E}">
        <p14:creationId xmlns:p14="http://schemas.microsoft.com/office/powerpoint/2010/main" val="306751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811369" y="762000"/>
            <a:ext cx="10977093" cy="1143000"/>
          </a:xfrm>
        </p:spPr>
        <p:txBody>
          <a:bodyPr anchor="ctr">
            <a:noAutofit/>
          </a:bodyPr>
          <a:lstStyle/>
          <a:p>
            <a:pPr algn="ctr"/>
            <a:r>
              <a:rPr lang="uk-UA" altLang="uk-UA" sz="3600" dirty="0"/>
              <a:t>ДОПОЛНИТЕЛЬНАЯ ЗАЩИТА</a:t>
            </a:r>
            <a:br>
              <a:rPr lang="uk-UA" altLang="uk-UA" sz="3600" dirty="0"/>
            </a:br>
            <a:r>
              <a:rPr lang="uk-UA" altLang="uk-UA" sz="3600" dirty="0" err="1"/>
              <a:t>основание</a:t>
            </a:r>
            <a:r>
              <a:rPr lang="uk-UA" altLang="uk-UA" sz="3600" dirty="0"/>
              <a:t> – </a:t>
            </a:r>
            <a:r>
              <a:rPr lang="ru-RU" altLang="uk-UA" sz="3600" dirty="0"/>
              <a:t>обстановка всеобщего насилия</a:t>
            </a:r>
            <a:endParaRPr lang="uk-UA" altLang="uk-UA" sz="3600" dirty="0"/>
          </a:p>
        </p:txBody>
      </p:sp>
      <p:sp>
        <p:nvSpPr>
          <p:cNvPr id="35843" name="Текст 2"/>
          <p:cNvSpPr>
            <a:spLocks noGrp="1"/>
          </p:cNvSpPr>
          <p:nvPr>
            <p:ph type="body" sz="half" idx="1"/>
          </p:nvPr>
        </p:nvSpPr>
        <p:spPr>
          <a:xfrm>
            <a:off x="1197735" y="2202287"/>
            <a:ext cx="9929611" cy="4185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uk-UA" sz="2400" dirty="0"/>
              <a:t>При рассмотрении ситуации в стране происхождения </a:t>
            </a:r>
            <a:r>
              <a:rPr lang="ru-RU" altLang="uk-UA" sz="2400" i="1" u="sng" dirty="0"/>
              <a:t>показатели, необходимые для оценки угрозы жизни, физической неприкосновенности и свободе </a:t>
            </a:r>
            <a:r>
              <a:rPr lang="ru-RU" altLang="uk-UA" sz="2400" dirty="0"/>
              <a:t>в обстановке всеобщего насилия, включают: </a:t>
            </a:r>
          </a:p>
          <a:p>
            <a:pPr marL="0" indent="0">
              <a:buNone/>
            </a:pPr>
            <a:r>
              <a:rPr lang="ru-RU" altLang="uk-UA" sz="2400" dirty="0"/>
              <a:t>(i) жертвы среди гражданского населения в результате неизбирательных актов насилия, в том числе бомбардировок, ударов авиации, нападений террористов-смертников, взрывов СВУ и мин; </a:t>
            </a:r>
          </a:p>
          <a:p>
            <a:pPr marL="0" indent="0">
              <a:buNone/>
            </a:pPr>
            <a:r>
              <a:rPr lang="ru-RU" altLang="uk-UA" sz="2400" dirty="0"/>
              <a:t>(</a:t>
            </a:r>
            <a:r>
              <a:rPr lang="ru-RU" altLang="uk-UA" sz="2400" dirty="0" err="1"/>
              <a:t>ii</a:t>
            </a:r>
            <a:r>
              <a:rPr lang="ru-RU" altLang="uk-UA" sz="2400" dirty="0"/>
              <a:t>) количество связанных с конфликтом случаев нарушения безопасности;</a:t>
            </a:r>
          </a:p>
          <a:p>
            <a:pPr marL="0" indent="0">
              <a:buNone/>
            </a:pPr>
            <a:r>
              <a:rPr lang="ru-RU" altLang="uk-UA" sz="2400" dirty="0"/>
              <a:t>(</a:t>
            </a:r>
            <a:r>
              <a:rPr lang="ru-RU" altLang="uk-UA" sz="2400" dirty="0" err="1"/>
              <a:t>iii</a:t>
            </a:r>
            <a:r>
              <a:rPr lang="ru-RU" altLang="uk-UA" sz="2400" dirty="0"/>
              <a:t>) количество лиц, подвергшихся принудительному перемещению по причинам, связанным с конфликтом </a:t>
            </a:r>
          </a:p>
        </p:txBody>
      </p:sp>
    </p:spTree>
    <p:extLst>
      <p:ext uri="{BB962C8B-B14F-4D97-AF65-F5344CB8AC3E}">
        <p14:creationId xmlns:p14="http://schemas.microsoft.com/office/powerpoint/2010/main" val="205157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669701" y="581695"/>
            <a:ext cx="11307651" cy="1143000"/>
          </a:xfrm>
        </p:spPr>
        <p:txBody>
          <a:bodyPr anchor="ctr">
            <a:noAutofit/>
          </a:bodyPr>
          <a:lstStyle/>
          <a:p>
            <a:pPr algn="ctr"/>
            <a:r>
              <a:rPr lang="uk-UA" altLang="uk-UA" sz="3600" dirty="0"/>
              <a:t>ДОПОЛНИТЕЛЬНАЯ ЗАЩИТА</a:t>
            </a:r>
            <a:br>
              <a:rPr lang="uk-UA" altLang="uk-UA" sz="3600" dirty="0"/>
            </a:br>
            <a:r>
              <a:rPr lang="uk-UA" altLang="uk-UA" sz="3600" dirty="0" err="1"/>
              <a:t>основание</a:t>
            </a:r>
            <a:r>
              <a:rPr lang="uk-UA" altLang="uk-UA" sz="3600" dirty="0"/>
              <a:t> – </a:t>
            </a:r>
            <a:r>
              <a:rPr lang="ru-RU" altLang="uk-UA" sz="3600" dirty="0"/>
              <a:t>обстановка всеобщего насилия</a:t>
            </a:r>
            <a:endParaRPr lang="uk-UA" altLang="uk-UA" sz="3600" dirty="0"/>
          </a:p>
        </p:txBody>
      </p:sp>
      <p:sp>
        <p:nvSpPr>
          <p:cNvPr id="34819" name="Текст 2"/>
          <p:cNvSpPr>
            <a:spLocks noGrp="1"/>
          </p:cNvSpPr>
          <p:nvPr>
            <p:ph type="body" sz="half" idx="1"/>
          </p:nvPr>
        </p:nvSpPr>
        <p:spPr>
          <a:xfrm>
            <a:off x="1171977" y="1996225"/>
            <a:ext cx="10200068" cy="43530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uk-UA" sz="2400" dirty="0"/>
              <a:t>Практика Европейского суда по правам человека:</a:t>
            </a:r>
          </a:p>
          <a:p>
            <a:r>
              <a:rPr lang="ru-RU" altLang="uk-UA" sz="2400" dirty="0"/>
              <a:t>В деле </a:t>
            </a:r>
            <a:r>
              <a:rPr lang="en-US" altLang="uk-UA" sz="2400" b="1" dirty="0">
                <a:latin typeface="Cambria" panose="02040503050406030204" pitchFamily="18" charset="0"/>
              </a:rPr>
              <a:t>Sufi and </a:t>
            </a:r>
            <a:r>
              <a:rPr lang="en-US" altLang="uk-UA" sz="2400" b="1" dirty="0" err="1">
                <a:latin typeface="Cambria" panose="02040503050406030204" pitchFamily="18" charset="0"/>
              </a:rPr>
              <a:t>Elmi</a:t>
            </a:r>
            <a:r>
              <a:rPr lang="en-US" altLang="uk-UA" sz="2400" b="1" dirty="0">
                <a:latin typeface="Cambria" panose="02040503050406030204" pitchFamily="18" charset="0"/>
              </a:rPr>
              <a:t> v. UK </a:t>
            </a:r>
            <a:r>
              <a:rPr lang="ru-RU" altLang="uk-UA" sz="2400" dirty="0"/>
              <a:t>(8319/07 и 11449/07, решение от 28 июня 2011 года) суд пришел к выводу, что возвращение лица в ситуацию гражданской войны может составлять угрозу пыток, бесчеловечного или унижающего достоинство обращения или наказания (п.п.217-241).</a:t>
            </a:r>
          </a:p>
          <a:p>
            <a:r>
              <a:rPr lang="uk-UA" altLang="uk-UA" sz="2400" b="1" dirty="0"/>
              <a:t>L.M. </a:t>
            </a:r>
            <a:r>
              <a:rPr lang="uk-UA" altLang="uk-UA" sz="2400" b="1" dirty="0" err="1"/>
              <a:t>and</a:t>
            </a:r>
            <a:r>
              <a:rPr lang="uk-UA" altLang="uk-UA" sz="2400" b="1" dirty="0"/>
              <a:t> </a:t>
            </a:r>
            <a:r>
              <a:rPr lang="uk-UA" altLang="uk-UA" sz="2400" b="1" dirty="0" err="1"/>
              <a:t>Others</a:t>
            </a:r>
            <a:r>
              <a:rPr lang="uk-UA" altLang="uk-UA" sz="2400" b="1" dirty="0"/>
              <a:t> v. </a:t>
            </a:r>
            <a:r>
              <a:rPr lang="uk-UA" altLang="uk-UA" sz="2400" b="1" dirty="0" err="1"/>
              <a:t>Russia</a:t>
            </a:r>
            <a:r>
              <a:rPr lang="en-US" altLang="uk-UA" sz="2400" b="1" dirty="0"/>
              <a:t> </a:t>
            </a:r>
            <a:r>
              <a:rPr lang="uk-UA" altLang="uk-UA" sz="2400" dirty="0"/>
              <a:t>(40081/14, 40088/14 </a:t>
            </a:r>
            <a:r>
              <a:rPr lang="uk-UA" altLang="uk-UA" sz="2400" dirty="0" err="1"/>
              <a:t>and</a:t>
            </a:r>
            <a:r>
              <a:rPr lang="uk-UA" altLang="uk-UA" sz="2400" dirty="0"/>
              <a:t> 40127/14, 15 </a:t>
            </a:r>
            <a:r>
              <a:rPr lang="uk-UA" altLang="uk-UA" sz="2400" dirty="0" err="1"/>
              <a:t>October</a:t>
            </a:r>
            <a:r>
              <a:rPr lang="uk-UA" altLang="uk-UA" sz="2400" dirty="0"/>
              <a:t> 2015). </a:t>
            </a:r>
            <a:r>
              <a:rPr lang="ru-RU" altLang="uk-UA" sz="2400" dirty="0"/>
              <a:t>ЕСПЧ, с учетом ситуации в Сирии, пришел к выводу, что возвращение заявителей в Сирию будет нарушать статьи 2 и / или 3 Конвенции (п.125).</a:t>
            </a:r>
          </a:p>
        </p:txBody>
      </p:sp>
    </p:spTree>
    <p:extLst>
      <p:ext uri="{BB962C8B-B14F-4D97-AF65-F5344CB8AC3E}">
        <p14:creationId xmlns:p14="http://schemas.microsoft.com/office/powerpoint/2010/main" val="219027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211" y="208209"/>
            <a:ext cx="10566400" cy="1143000"/>
          </a:xfrm>
        </p:spPr>
        <p:txBody>
          <a:bodyPr>
            <a:noAutofit/>
          </a:bodyPr>
          <a:lstStyle/>
          <a:p>
            <a:pPr algn="ctr"/>
            <a:r>
              <a:rPr lang="uk-UA" sz="3600" dirty="0" err="1"/>
              <a:t>Приб</a:t>
            </a:r>
            <a:r>
              <a:rPr lang="ru-RU" sz="3600" dirty="0"/>
              <a:t>ы</a:t>
            </a:r>
            <a:r>
              <a:rPr lang="uk-UA" sz="3600" dirty="0" err="1"/>
              <a:t>тие</a:t>
            </a:r>
            <a:r>
              <a:rPr lang="uk-UA" sz="3600" dirty="0"/>
              <a:t> в </a:t>
            </a:r>
            <a:r>
              <a:rPr lang="uk-UA" sz="3600" dirty="0" err="1"/>
              <a:t>украину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71224" y="1571224"/>
            <a:ext cx="8950816" cy="478571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ru-RU" sz="2400" dirty="0"/>
              <a:t>ЗУ «Про </a:t>
            </a:r>
            <a:r>
              <a:rPr lang="ru-RU" sz="2400" dirty="0" err="1"/>
              <a:t>біженців</a:t>
            </a:r>
            <a:r>
              <a:rPr lang="ru-RU" sz="2400" dirty="0"/>
              <a:t> та </a:t>
            </a:r>
            <a:r>
              <a:rPr lang="ru-RU" sz="2400" dirty="0" err="1"/>
              <a:t>осіб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потребують</a:t>
            </a:r>
            <a:r>
              <a:rPr lang="ru-RU" sz="2400" dirty="0"/>
              <a:t> </a:t>
            </a:r>
            <a:r>
              <a:rPr lang="ru-RU" sz="2400" dirty="0" err="1"/>
              <a:t>додаткового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тимчасового</a:t>
            </a:r>
            <a:r>
              <a:rPr lang="ru-RU" sz="2400" dirty="0"/>
              <a:t> </a:t>
            </a:r>
            <a:r>
              <a:rPr lang="ru-RU" sz="2400" dirty="0" err="1"/>
              <a:t>захисту</a:t>
            </a:r>
            <a:r>
              <a:rPr lang="ru-RU" sz="2400" dirty="0"/>
              <a:t>»</a:t>
            </a:r>
          </a:p>
          <a:p>
            <a:pPr>
              <a:spcAft>
                <a:spcPts val="1200"/>
              </a:spcAft>
            </a:pPr>
            <a:r>
              <a:rPr lang="ru-RU" sz="2400" dirty="0"/>
              <a:t>Стаття 5. Порядок </a:t>
            </a:r>
            <a:r>
              <a:rPr lang="ru-RU" sz="2400" dirty="0" err="1"/>
              <a:t>звернення</a:t>
            </a:r>
            <a:r>
              <a:rPr lang="ru-RU" sz="2400" dirty="0"/>
              <a:t> особи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заявою</a:t>
            </a:r>
            <a:r>
              <a:rPr lang="ru-RU" sz="2400" dirty="0"/>
              <a:t> про </a:t>
            </a:r>
            <a:r>
              <a:rPr lang="ru-RU" sz="2400" dirty="0" err="1"/>
              <a:t>визнання</a:t>
            </a:r>
            <a:r>
              <a:rPr lang="ru-RU" sz="2400" dirty="0"/>
              <a:t> </a:t>
            </a:r>
            <a:r>
              <a:rPr lang="ru-RU" sz="2400" dirty="0" err="1"/>
              <a:t>біженцем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особою, яка </a:t>
            </a:r>
            <a:r>
              <a:rPr lang="ru-RU" sz="2400" dirty="0" err="1"/>
              <a:t>потребує</a:t>
            </a:r>
            <a:r>
              <a:rPr lang="ru-RU" sz="2400" dirty="0"/>
              <a:t> </a:t>
            </a:r>
            <a:r>
              <a:rPr lang="ru-RU" sz="2400" dirty="0" err="1"/>
              <a:t>додаткового</a:t>
            </a:r>
            <a:r>
              <a:rPr lang="ru-RU" sz="2400" dirty="0"/>
              <a:t> </a:t>
            </a:r>
            <a:r>
              <a:rPr lang="ru-RU" sz="2400" dirty="0" err="1"/>
              <a:t>захисту</a:t>
            </a:r>
            <a:endParaRPr lang="ru-RU" sz="2400" dirty="0"/>
          </a:p>
          <a:p>
            <a:pPr>
              <a:spcAft>
                <a:spcPts val="1200"/>
              </a:spcAft>
            </a:pPr>
            <a:endParaRPr lang="ru-RU" sz="2400" dirty="0"/>
          </a:p>
          <a:p>
            <a:pPr>
              <a:spcAft>
                <a:spcPts val="1200"/>
              </a:spcAft>
            </a:pPr>
            <a:r>
              <a:rPr lang="ru-RU" sz="2400" dirty="0"/>
              <a:t>1. </a:t>
            </a:r>
            <a:r>
              <a:rPr lang="ru-RU" sz="2400" dirty="0" err="1"/>
              <a:t>Законний</a:t>
            </a:r>
            <a:r>
              <a:rPr lang="ru-RU" sz="2400" dirty="0"/>
              <a:t> </a:t>
            </a:r>
          </a:p>
          <a:p>
            <a:pPr>
              <a:spcAft>
                <a:spcPts val="1200"/>
              </a:spcAft>
            </a:pPr>
            <a:r>
              <a:rPr lang="ru-RU" sz="2400" dirty="0"/>
              <a:t>2. Незаконный</a:t>
            </a:r>
          </a:p>
          <a:p>
            <a:pPr>
              <a:spcAft>
                <a:spcPts val="1200"/>
              </a:spcAft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246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6975" y="566670"/>
            <a:ext cx="11088710" cy="133833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Незаконное пересечение границы лицом, которое намеревается обратиться</a:t>
            </a:r>
            <a:r>
              <a:rPr lang="en-US" sz="3600" dirty="0"/>
              <a:t> </a:t>
            </a:r>
            <a:r>
              <a:rPr lang="ru-RU" sz="3600" dirty="0"/>
              <a:t>за защитой в Украине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08337" y="2060621"/>
            <a:ext cx="10869769" cy="4025856"/>
          </a:xfrm>
        </p:spPr>
        <p:txBody>
          <a:bodyPr>
            <a:noAutofit/>
          </a:bodyPr>
          <a:lstStyle/>
          <a:p>
            <a:r>
              <a:rPr lang="ru-RU" sz="2200" dirty="0"/>
              <a:t>Лицо, которое намеревается обращаться за защитой в Украину и не имеет легальных основания для въезда в Украину, обращается к должностному лицу Государственной приграничной службы Украины (ГПСУ) с заявлением и объясняет причины незаконного пересечения границы, причины использования подделанных документов</a:t>
            </a:r>
          </a:p>
          <a:p>
            <a:r>
              <a:rPr lang="ru-RU" sz="2200" dirty="0"/>
              <a:t>Лицу, которое не владеет украинским или русским языком, орган ГПСУ должен предоставить переводчика с языка, на котором лицо может свободно общаться.</a:t>
            </a:r>
          </a:p>
          <a:p>
            <a:r>
              <a:rPr lang="ru-RU" sz="2200" dirty="0"/>
              <a:t>После объяснений лицо должно быть передано должностным лицам Государственной миграционной службы Украины (ГМСУ) в течении 24 часов.</a:t>
            </a:r>
          </a:p>
          <a:p>
            <a:r>
              <a:rPr lang="ru-RU" sz="2200" dirty="0"/>
              <a:t>В случае, если такое лицо не достигло возраста 18 лет и путешествует без сопровождения, орган ГПСУ обязан незамедлительно уведомить орган ГМСУ и орган опеки и попечительства о прибытии такого лица. 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48751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999" y="343989"/>
            <a:ext cx="105664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Принцип </a:t>
            </a:r>
            <a:r>
              <a:rPr lang="ru-RU" sz="4400" dirty="0" err="1"/>
              <a:t>Невысылки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13954" y="1486989"/>
            <a:ext cx="11220995" cy="4822371"/>
          </a:xfrm>
        </p:spPr>
        <p:txBody>
          <a:bodyPr>
            <a:noAutofit/>
          </a:bodyPr>
          <a:lstStyle/>
          <a:p>
            <a:r>
              <a:rPr lang="ru-RU" sz="2300" dirty="0"/>
              <a:t>Принцип запрещения высылки или принудительного возвращения беженцев в страны, где им угрожает опасность – одно из основных положений Конвенции 1951 г.</a:t>
            </a:r>
          </a:p>
          <a:p>
            <a:r>
              <a:rPr lang="ru-RU" sz="2300" dirty="0"/>
              <a:t>Отказ от принудительного возвращения (высылки) беженца в страну, где ему угрожает преследование по признаку расы, принадлежности к определенной этнической или социальной группе, политических убеждений и вероисповедания или существует потенциальная угроза такого преследования </a:t>
            </a:r>
          </a:p>
          <a:p>
            <a:r>
              <a:rPr lang="ru-RU" sz="2300" dirty="0"/>
              <a:t>или существует риск применения к беженцу смертную казнь, выполнение приговора о смертной казни; риск того, что он будет подвергнут пыткам, бесчеловечному или унижающему достоинство обращению или наказанию; беженец попадет в ситуацию общераспространенного насилия в ситуации международного или немеждународного вооруженного конфликта или систематического нарушения прав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206896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122" y="285481"/>
            <a:ext cx="105664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Принцип </a:t>
            </a:r>
            <a:r>
              <a:rPr lang="ru-RU" sz="4400" dirty="0" err="1"/>
              <a:t>невысылки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17600" y="1319349"/>
            <a:ext cx="10202929" cy="4767128"/>
          </a:xfrm>
        </p:spPr>
        <p:txBody>
          <a:bodyPr>
            <a:noAutofit/>
          </a:bodyPr>
          <a:lstStyle/>
          <a:p>
            <a:pPr marL="0" lvl="0" indent="0">
              <a:buClr>
                <a:srgbClr val="D34817">
                  <a:lumMod val="75000"/>
                </a:srgbClr>
              </a:buClr>
              <a:buNone/>
            </a:pPr>
            <a:r>
              <a:rPr lang="ru-RU" sz="2600" b="1" dirty="0">
                <a:solidFill>
                  <a:prstClr val="black"/>
                </a:solidFill>
              </a:rPr>
              <a:t>ЗУ «Про </a:t>
            </a:r>
            <a:r>
              <a:rPr lang="ru-RU" sz="2600" b="1" dirty="0" err="1">
                <a:solidFill>
                  <a:prstClr val="black"/>
                </a:solidFill>
              </a:rPr>
              <a:t>правовий</a:t>
            </a:r>
            <a:r>
              <a:rPr lang="ru-RU" sz="2600" b="1" dirty="0">
                <a:solidFill>
                  <a:prstClr val="black"/>
                </a:solidFill>
              </a:rPr>
              <a:t> статус </a:t>
            </a:r>
            <a:r>
              <a:rPr lang="ru-RU" sz="2600" b="1" dirty="0" err="1">
                <a:solidFill>
                  <a:prstClr val="black"/>
                </a:solidFill>
              </a:rPr>
              <a:t>іноземців</a:t>
            </a:r>
            <a:r>
              <a:rPr lang="ru-RU" sz="2600" b="1" dirty="0">
                <a:solidFill>
                  <a:prstClr val="black"/>
                </a:solidFill>
              </a:rPr>
              <a:t> та </a:t>
            </a:r>
            <a:r>
              <a:rPr lang="ru-RU" sz="2600" b="1" dirty="0" err="1">
                <a:solidFill>
                  <a:prstClr val="black"/>
                </a:solidFill>
              </a:rPr>
              <a:t>осіб</a:t>
            </a:r>
            <a:r>
              <a:rPr lang="ru-RU" sz="2600" b="1" dirty="0">
                <a:solidFill>
                  <a:prstClr val="black"/>
                </a:solidFill>
              </a:rPr>
              <a:t> без </a:t>
            </a:r>
            <a:r>
              <a:rPr lang="ru-RU" sz="2600" b="1" dirty="0" err="1">
                <a:solidFill>
                  <a:prstClr val="black"/>
                </a:solidFill>
              </a:rPr>
              <a:t>громадянства</a:t>
            </a:r>
            <a:r>
              <a:rPr lang="ru-RU" sz="2600" b="1" dirty="0">
                <a:solidFill>
                  <a:prstClr val="black"/>
                </a:solidFill>
              </a:rPr>
              <a:t>»</a:t>
            </a:r>
          </a:p>
          <a:p>
            <a:pPr marL="0" lvl="0" indent="0">
              <a:buClr>
                <a:srgbClr val="D34817">
                  <a:lumMod val="75000"/>
                </a:srgbClr>
              </a:buClr>
              <a:buNone/>
            </a:pPr>
            <a:r>
              <a:rPr lang="ru-RU" sz="2600" b="1" dirty="0">
                <a:solidFill>
                  <a:prstClr val="black"/>
                </a:solidFill>
              </a:rPr>
              <a:t>Стаття 9. </a:t>
            </a:r>
            <a:r>
              <a:rPr lang="ru-RU" sz="2600" b="1" dirty="0" err="1">
                <a:solidFill>
                  <a:prstClr val="black"/>
                </a:solidFill>
              </a:rPr>
              <a:t>В'їзд</a:t>
            </a:r>
            <a:r>
              <a:rPr lang="ru-RU" sz="2600" b="1" dirty="0">
                <a:solidFill>
                  <a:prstClr val="black"/>
                </a:solidFill>
              </a:rPr>
              <a:t> в </a:t>
            </a:r>
            <a:r>
              <a:rPr lang="ru-RU" sz="2600" b="1" dirty="0" err="1">
                <a:solidFill>
                  <a:prstClr val="black"/>
                </a:solidFill>
              </a:rPr>
              <a:t>Україну</a:t>
            </a:r>
            <a:r>
              <a:rPr lang="ru-RU" sz="2600" b="1" dirty="0">
                <a:solidFill>
                  <a:prstClr val="black"/>
                </a:solidFill>
              </a:rPr>
              <a:t> </a:t>
            </a:r>
            <a:r>
              <a:rPr lang="ru-RU" sz="2600" b="1" dirty="0" err="1">
                <a:solidFill>
                  <a:prstClr val="black"/>
                </a:solidFill>
              </a:rPr>
              <a:t>іноземців</a:t>
            </a:r>
            <a:r>
              <a:rPr lang="ru-RU" sz="2600" b="1" dirty="0">
                <a:solidFill>
                  <a:prstClr val="black"/>
                </a:solidFill>
              </a:rPr>
              <a:t> та </a:t>
            </a:r>
            <a:r>
              <a:rPr lang="ru-RU" sz="2600" b="1" dirty="0" err="1">
                <a:solidFill>
                  <a:prstClr val="black"/>
                </a:solidFill>
              </a:rPr>
              <a:t>осіб</a:t>
            </a:r>
            <a:r>
              <a:rPr lang="ru-RU" sz="2600" b="1" dirty="0">
                <a:solidFill>
                  <a:prstClr val="black"/>
                </a:solidFill>
              </a:rPr>
              <a:t> без </a:t>
            </a:r>
            <a:r>
              <a:rPr lang="ru-RU" sz="2600" b="1" dirty="0" err="1">
                <a:solidFill>
                  <a:prstClr val="black"/>
                </a:solidFill>
              </a:rPr>
              <a:t>громадянства</a:t>
            </a:r>
            <a:r>
              <a:rPr lang="ru-RU" sz="2600" b="1" dirty="0">
                <a:solidFill>
                  <a:prstClr val="black"/>
                </a:solidFill>
              </a:rPr>
              <a:t> та строки </a:t>
            </a:r>
            <a:r>
              <a:rPr lang="ru-RU" sz="2600" b="1" dirty="0" err="1">
                <a:solidFill>
                  <a:prstClr val="black"/>
                </a:solidFill>
              </a:rPr>
              <a:t>їх</a:t>
            </a:r>
            <a:r>
              <a:rPr lang="ru-RU" sz="2600" b="1" dirty="0">
                <a:solidFill>
                  <a:prstClr val="black"/>
                </a:solidFill>
              </a:rPr>
              <a:t> </a:t>
            </a:r>
            <a:r>
              <a:rPr lang="ru-RU" sz="2600" b="1" dirty="0" err="1">
                <a:solidFill>
                  <a:prstClr val="black"/>
                </a:solidFill>
              </a:rPr>
              <a:t>перебування</a:t>
            </a:r>
            <a:r>
              <a:rPr lang="ru-RU" sz="2600" b="1" dirty="0">
                <a:solidFill>
                  <a:prstClr val="black"/>
                </a:solidFill>
              </a:rPr>
              <a:t> в </a:t>
            </a:r>
            <a:r>
              <a:rPr lang="ru-RU" sz="2600" b="1" dirty="0" err="1">
                <a:solidFill>
                  <a:prstClr val="black"/>
                </a:solidFill>
              </a:rPr>
              <a:t>Україні</a:t>
            </a:r>
            <a:endParaRPr lang="ru-RU" sz="2600" b="1" dirty="0">
              <a:solidFill>
                <a:prstClr val="black"/>
              </a:solidFill>
            </a:endParaRPr>
          </a:p>
          <a:p>
            <a:pPr marL="0" lvl="0" indent="0">
              <a:buClr>
                <a:srgbClr val="D34817">
                  <a:lumMod val="75000"/>
                </a:srgbClr>
              </a:buClr>
              <a:buNone/>
            </a:pPr>
            <a:r>
              <a:rPr lang="ru-RU" sz="2600" dirty="0" err="1">
                <a:solidFill>
                  <a:prstClr val="black"/>
                </a:solidFill>
              </a:rPr>
              <a:t>Іноземці</a:t>
            </a:r>
            <a:r>
              <a:rPr lang="ru-RU" sz="2600" dirty="0">
                <a:solidFill>
                  <a:prstClr val="black"/>
                </a:solidFill>
              </a:rPr>
              <a:t> та особи без </a:t>
            </a:r>
            <a:r>
              <a:rPr lang="ru-RU" sz="2600" dirty="0" err="1">
                <a:solidFill>
                  <a:prstClr val="black"/>
                </a:solidFill>
              </a:rPr>
              <a:t>громадянства</a:t>
            </a: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sz="2600" dirty="0" err="1">
                <a:solidFill>
                  <a:prstClr val="black"/>
                </a:solidFill>
              </a:rPr>
              <a:t>в'їжджають</a:t>
            </a:r>
            <a:r>
              <a:rPr lang="ru-RU" sz="2600" dirty="0">
                <a:solidFill>
                  <a:prstClr val="black"/>
                </a:solidFill>
              </a:rPr>
              <a:t> в </a:t>
            </a:r>
            <a:r>
              <a:rPr lang="ru-RU" sz="2600" dirty="0" err="1">
                <a:solidFill>
                  <a:prstClr val="black"/>
                </a:solidFill>
              </a:rPr>
              <a:t>Україну</a:t>
            </a:r>
            <a:r>
              <a:rPr lang="ru-RU" sz="2600" dirty="0">
                <a:solidFill>
                  <a:prstClr val="black"/>
                </a:solidFill>
              </a:rPr>
              <a:t> за </a:t>
            </a:r>
            <a:r>
              <a:rPr lang="ru-RU" sz="2600" dirty="0" err="1">
                <a:solidFill>
                  <a:prstClr val="black"/>
                </a:solidFill>
              </a:rPr>
              <a:t>наявності</a:t>
            </a: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sz="2600" dirty="0" err="1">
                <a:solidFill>
                  <a:prstClr val="black"/>
                </a:solidFill>
              </a:rPr>
              <a:t>визначеного</a:t>
            </a: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sz="2600" dirty="0" err="1">
                <a:solidFill>
                  <a:prstClr val="black"/>
                </a:solidFill>
              </a:rPr>
              <a:t>цим</a:t>
            </a:r>
            <a:r>
              <a:rPr lang="ru-RU" sz="2600" dirty="0">
                <a:solidFill>
                  <a:prstClr val="black"/>
                </a:solidFill>
              </a:rPr>
              <a:t> Законом </a:t>
            </a:r>
            <a:r>
              <a:rPr lang="ru-RU" sz="2600" dirty="0" err="1">
                <a:solidFill>
                  <a:prstClr val="black"/>
                </a:solidFill>
              </a:rPr>
              <a:t>чи</a:t>
            </a: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sz="2600" dirty="0" err="1">
                <a:solidFill>
                  <a:prstClr val="black"/>
                </a:solidFill>
              </a:rPr>
              <a:t>міжнародним</a:t>
            </a:r>
            <a:r>
              <a:rPr lang="ru-RU" sz="2600" dirty="0">
                <a:solidFill>
                  <a:prstClr val="black"/>
                </a:solidFill>
              </a:rPr>
              <a:t> договором </a:t>
            </a:r>
            <a:r>
              <a:rPr lang="ru-RU" sz="2600" dirty="0" err="1">
                <a:solidFill>
                  <a:prstClr val="black"/>
                </a:solidFill>
              </a:rPr>
              <a:t>України</a:t>
            </a:r>
            <a:r>
              <a:rPr lang="ru-RU" sz="2600" dirty="0">
                <a:solidFill>
                  <a:prstClr val="black"/>
                </a:solidFill>
              </a:rPr>
              <a:t> паспортного документа та </a:t>
            </a:r>
            <a:r>
              <a:rPr lang="ru-RU" sz="2600" dirty="0" err="1">
                <a:solidFill>
                  <a:prstClr val="black"/>
                </a:solidFill>
              </a:rPr>
              <a:t>одержаної</a:t>
            </a:r>
            <a:r>
              <a:rPr lang="ru-RU" sz="2600" dirty="0">
                <a:solidFill>
                  <a:prstClr val="black"/>
                </a:solidFill>
              </a:rPr>
              <a:t> у </a:t>
            </a:r>
            <a:r>
              <a:rPr lang="ru-RU" sz="2600" dirty="0" err="1">
                <a:solidFill>
                  <a:prstClr val="black"/>
                </a:solidFill>
              </a:rPr>
              <a:t>встановленому</a:t>
            </a:r>
            <a:r>
              <a:rPr lang="ru-RU" sz="2600" dirty="0">
                <a:solidFill>
                  <a:prstClr val="black"/>
                </a:solidFill>
              </a:rPr>
              <a:t> порядку </a:t>
            </a:r>
            <a:r>
              <a:rPr lang="ru-RU" sz="2600" dirty="0" err="1">
                <a:solidFill>
                  <a:prstClr val="black"/>
                </a:solidFill>
              </a:rPr>
              <a:t>візи</a:t>
            </a:r>
            <a:r>
              <a:rPr lang="ru-RU" sz="2600" dirty="0">
                <a:solidFill>
                  <a:prstClr val="black"/>
                </a:solidFill>
              </a:rPr>
              <a:t>, </a:t>
            </a:r>
            <a:r>
              <a:rPr lang="ru-RU" sz="2600" dirty="0" err="1">
                <a:solidFill>
                  <a:prstClr val="black"/>
                </a:solidFill>
              </a:rPr>
              <a:t>якщо</a:t>
            </a: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sz="2600" dirty="0" err="1">
                <a:solidFill>
                  <a:prstClr val="black"/>
                </a:solidFill>
              </a:rPr>
              <a:t>інше</a:t>
            </a:r>
            <a:r>
              <a:rPr lang="ru-RU" sz="2600" dirty="0">
                <a:solidFill>
                  <a:prstClr val="black"/>
                </a:solidFill>
              </a:rPr>
              <a:t> не </a:t>
            </a:r>
            <a:r>
              <a:rPr lang="ru-RU" sz="2600" dirty="0" err="1">
                <a:solidFill>
                  <a:prstClr val="black"/>
                </a:solidFill>
              </a:rPr>
              <a:t>передбачено</a:t>
            </a: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sz="2600" dirty="0" err="1">
                <a:solidFill>
                  <a:prstClr val="black"/>
                </a:solidFill>
              </a:rPr>
              <a:t>законодавством</a:t>
            </a: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sz="2600" dirty="0" err="1">
                <a:solidFill>
                  <a:prstClr val="black"/>
                </a:solidFill>
              </a:rPr>
              <a:t>чи</a:t>
            </a: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sz="2600" dirty="0" err="1">
                <a:solidFill>
                  <a:prstClr val="black"/>
                </a:solidFill>
              </a:rPr>
              <a:t>міжнародними</a:t>
            </a:r>
            <a:r>
              <a:rPr lang="ru-RU" sz="2600" dirty="0">
                <a:solidFill>
                  <a:prstClr val="black"/>
                </a:solidFill>
              </a:rPr>
              <a:t> договорами </a:t>
            </a:r>
            <a:r>
              <a:rPr lang="ru-RU" sz="2600" dirty="0" err="1">
                <a:solidFill>
                  <a:prstClr val="black"/>
                </a:solidFill>
              </a:rPr>
              <a:t>України</a:t>
            </a:r>
            <a:r>
              <a:rPr lang="ru-RU" sz="2600" dirty="0">
                <a:solidFill>
                  <a:prstClr val="black"/>
                </a:solidFill>
              </a:rPr>
              <a:t>. </a:t>
            </a:r>
          </a:p>
          <a:p>
            <a:pPr marL="0" lvl="0" indent="0">
              <a:buClr>
                <a:srgbClr val="D34817">
                  <a:lumMod val="75000"/>
                </a:srgbClr>
              </a:buClr>
              <a:buNone/>
            </a:pPr>
            <a:r>
              <a:rPr lang="ru-RU" sz="2600" b="1" dirty="0" err="1">
                <a:solidFill>
                  <a:prstClr val="black"/>
                </a:solidFill>
              </a:rPr>
              <a:t>Це</a:t>
            </a:r>
            <a:r>
              <a:rPr lang="ru-RU" sz="2600" b="1" dirty="0">
                <a:solidFill>
                  <a:prstClr val="black"/>
                </a:solidFill>
              </a:rPr>
              <a:t> правило не </a:t>
            </a:r>
            <a:r>
              <a:rPr lang="ru-RU" sz="2600" b="1" dirty="0" err="1">
                <a:solidFill>
                  <a:prstClr val="black"/>
                </a:solidFill>
              </a:rPr>
              <a:t>поширюється</a:t>
            </a:r>
            <a:r>
              <a:rPr lang="ru-RU" sz="2600" b="1" dirty="0">
                <a:solidFill>
                  <a:prstClr val="black"/>
                </a:solidFill>
              </a:rPr>
              <a:t> на </a:t>
            </a:r>
            <a:r>
              <a:rPr lang="ru-RU" sz="2600" b="1" dirty="0" err="1">
                <a:solidFill>
                  <a:prstClr val="black"/>
                </a:solidFill>
              </a:rPr>
              <a:t>іноземців</a:t>
            </a:r>
            <a:r>
              <a:rPr lang="ru-RU" sz="2600" b="1" dirty="0">
                <a:solidFill>
                  <a:prstClr val="black"/>
                </a:solidFill>
              </a:rPr>
              <a:t> та </a:t>
            </a:r>
            <a:r>
              <a:rPr lang="ru-RU" sz="2600" b="1" dirty="0" err="1">
                <a:solidFill>
                  <a:prstClr val="black"/>
                </a:solidFill>
              </a:rPr>
              <a:t>осіб</a:t>
            </a:r>
            <a:r>
              <a:rPr lang="ru-RU" sz="2600" b="1" dirty="0">
                <a:solidFill>
                  <a:prstClr val="black"/>
                </a:solidFill>
              </a:rPr>
              <a:t> без </a:t>
            </a:r>
            <a:r>
              <a:rPr lang="ru-RU" sz="2600" b="1" dirty="0" err="1">
                <a:solidFill>
                  <a:prstClr val="black"/>
                </a:solidFill>
              </a:rPr>
              <a:t>громадянства</a:t>
            </a:r>
            <a:r>
              <a:rPr lang="ru-RU" sz="2600" b="1" dirty="0">
                <a:solidFill>
                  <a:prstClr val="black"/>
                </a:solidFill>
              </a:rPr>
              <a:t>, </a:t>
            </a:r>
            <a:r>
              <a:rPr lang="ru-RU" sz="2600" b="1" dirty="0" err="1">
                <a:solidFill>
                  <a:prstClr val="black"/>
                </a:solidFill>
              </a:rPr>
              <a:t>які</a:t>
            </a:r>
            <a:r>
              <a:rPr lang="ru-RU" sz="2600" b="1" dirty="0">
                <a:solidFill>
                  <a:prstClr val="black"/>
                </a:solidFill>
              </a:rPr>
              <a:t> </a:t>
            </a:r>
            <a:r>
              <a:rPr lang="ru-RU" sz="2600" b="1" dirty="0" err="1">
                <a:solidFill>
                  <a:prstClr val="black"/>
                </a:solidFill>
              </a:rPr>
              <a:t>перетинають</a:t>
            </a:r>
            <a:r>
              <a:rPr lang="ru-RU" sz="2600" b="1" dirty="0">
                <a:solidFill>
                  <a:prstClr val="black"/>
                </a:solidFill>
              </a:rPr>
              <a:t> </a:t>
            </a:r>
            <a:r>
              <a:rPr lang="ru-RU" sz="2600" b="1" dirty="0" err="1">
                <a:solidFill>
                  <a:prstClr val="black"/>
                </a:solidFill>
              </a:rPr>
              <a:t>державний</a:t>
            </a:r>
            <a:r>
              <a:rPr lang="ru-RU" sz="2600" b="1" dirty="0">
                <a:solidFill>
                  <a:prstClr val="black"/>
                </a:solidFill>
              </a:rPr>
              <a:t> кордон </a:t>
            </a:r>
            <a:r>
              <a:rPr lang="ru-RU" sz="2600" b="1" dirty="0" err="1">
                <a:solidFill>
                  <a:prstClr val="black"/>
                </a:solidFill>
              </a:rPr>
              <a:t>України</a:t>
            </a:r>
            <a:r>
              <a:rPr lang="ru-RU" sz="2600" b="1" dirty="0">
                <a:solidFill>
                  <a:prstClr val="black"/>
                </a:solidFill>
              </a:rPr>
              <a:t> з метою </a:t>
            </a:r>
            <a:r>
              <a:rPr lang="ru-RU" sz="2600" b="1" dirty="0" err="1">
                <a:solidFill>
                  <a:prstClr val="black"/>
                </a:solidFill>
              </a:rPr>
              <a:t>визнання</a:t>
            </a:r>
            <a:r>
              <a:rPr lang="ru-RU" sz="2600" b="1" dirty="0">
                <a:solidFill>
                  <a:prstClr val="black"/>
                </a:solidFill>
              </a:rPr>
              <a:t> </a:t>
            </a:r>
            <a:r>
              <a:rPr lang="ru-RU" sz="2600" b="1" dirty="0" err="1">
                <a:solidFill>
                  <a:prstClr val="black"/>
                </a:solidFill>
              </a:rPr>
              <a:t>їх</a:t>
            </a:r>
            <a:r>
              <a:rPr lang="ru-RU" sz="2600" b="1" dirty="0">
                <a:solidFill>
                  <a:prstClr val="black"/>
                </a:solidFill>
              </a:rPr>
              <a:t> </a:t>
            </a:r>
            <a:r>
              <a:rPr lang="ru-RU" sz="2600" b="1" dirty="0" err="1">
                <a:solidFill>
                  <a:prstClr val="black"/>
                </a:solidFill>
              </a:rPr>
              <a:t>біженцями</a:t>
            </a:r>
            <a:r>
              <a:rPr lang="ru-RU" sz="2600" b="1" dirty="0">
                <a:solidFill>
                  <a:prstClr val="black"/>
                </a:solidFill>
              </a:rPr>
              <a:t> </a:t>
            </a:r>
            <a:r>
              <a:rPr lang="ru-RU" sz="2600" b="1" dirty="0" err="1">
                <a:solidFill>
                  <a:prstClr val="black"/>
                </a:solidFill>
              </a:rPr>
              <a:t>або</a:t>
            </a:r>
            <a:r>
              <a:rPr lang="ru-RU" sz="2600" b="1" dirty="0">
                <a:solidFill>
                  <a:prstClr val="black"/>
                </a:solidFill>
              </a:rPr>
              <a:t> особами, </a:t>
            </a:r>
            <a:r>
              <a:rPr lang="ru-RU" sz="2600" b="1" dirty="0" err="1">
                <a:solidFill>
                  <a:prstClr val="black"/>
                </a:solidFill>
              </a:rPr>
              <a:t>які</a:t>
            </a:r>
            <a:r>
              <a:rPr lang="ru-RU" sz="2600" b="1" dirty="0">
                <a:solidFill>
                  <a:prstClr val="black"/>
                </a:solidFill>
              </a:rPr>
              <a:t> </a:t>
            </a:r>
            <a:r>
              <a:rPr lang="ru-RU" sz="2600" b="1" dirty="0" err="1">
                <a:solidFill>
                  <a:prstClr val="black"/>
                </a:solidFill>
              </a:rPr>
              <a:t>потребують</a:t>
            </a:r>
            <a:r>
              <a:rPr lang="ru-RU" sz="2600" b="1" dirty="0">
                <a:solidFill>
                  <a:prstClr val="black"/>
                </a:solidFill>
              </a:rPr>
              <a:t> </a:t>
            </a:r>
            <a:r>
              <a:rPr lang="ru-RU" sz="2600" b="1" dirty="0" err="1">
                <a:solidFill>
                  <a:prstClr val="black"/>
                </a:solidFill>
              </a:rPr>
              <a:t>додаткового</a:t>
            </a:r>
            <a:r>
              <a:rPr lang="ru-RU" sz="2600" b="1" dirty="0">
                <a:solidFill>
                  <a:prstClr val="black"/>
                </a:solidFill>
              </a:rPr>
              <a:t> </a:t>
            </a:r>
            <a:r>
              <a:rPr lang="ru-RU" sz="2600" b="1" dirty="0" err="1">
                <a:solidFill>
                  <a:prstClr val="black"/>
                </a:solidFill>
              </a:rPr>
              <a:t>або</a:t>
            </a:r>
            <a:r>
              <a:rPr lang="ru-RU" sz="2600" b="1" dirty="0">
                <a:solidFill>
                  <a:prstClr val="black"/>
                </a:solidFill>
              </a:rPr>
              <a:t> </a:t>
            </a:r>
            <a:r>
              <a:rPr lang="ru-RU" sz="2600" b="1" dirty="0" err="1">
                <a:solidFill>
                  <a:prstClr val="black"/>
                </a:solidFill>
              </a:rPr>
              <a:t>тимчасового</a:t>
            </a:r>
            <a:r>
              <a:rPr lang="ru-RU" sz="2600" b="1" dirty="0">
                <a:solidFill>
                  <a:prstClr val="black"/>
                </a:solidFill>
              </a:rPr>
              <a:t> </a:t>
            </a:r>
            <a:r>
              <a:rPr lang="ru-RU" sz="2600" b="1" dirty="0" err="1">
                <a:solidFill>
                  <a:prstClr val="black"/>
                </a:solidFill>
              </a:rPr>
              <a:t>захисту</a:t>
            </a:r>
            <a:r>
              <a:rPr lang="ru-RU" sz="2600" b="1" dirty="0">
                <a:solidFill>
                  <a:prstClr val="black"/>
                </a:solidFill>
              </a:rPr>
              <a:t> </a:t>
            </a:r>
            <a:r>
              <a:rPr lang="ru-RU" sz="2600" b="1" dirty="0" err="1">
                <a:solidFill>
                  <a:prstClr val="black"/>
                </a:solidFill>
              </a:rPr>
              <a:t>чи</a:t>
            </a:r>
            <a:r>
              <a:rPr lang="ru-RU" sz="2600" b="1" dirty="0">
                <a:solidFill>
                  <a:prstClr val="black"/>
                </a:solidFill>
              </a:rPr>
              <a:t> </a:t>
            </a:r>
            <a:r>
              <a:rPr lang="ru-RU" sz="2600" b="1" dirty="0" err="1">
                <a:solidFill>
                  <a:prstClr val="black"/>
                </a:solidFill>
              </a:rPr>
              <a:t>отримання</a:t>
            </a:r>
            <a:r>
              <a:rPr lang="ru-RU" sz="2600" b="1" dirty="0">
                <a:solidFill>
                  <a:prstClr val="black"/>
                </a:solidFill>
              </a:rPr>
              <a:t> </a:t>
            </a:r>
            <a:r>
              <a:rPr lang="ru-RU" sz="2600" b="1" dirty="0" err="1">
                <a:solidFill>
                  <a:prstClr val="black"/>
                </a:solidFill>
              </a:rPr>
              <a:t>притулку</a:t>
            </a:r>
            <a:r>
              <a:rPr lang="ru-RU" sz="2600" b="1" dirty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D34817">
                  <a:lumMod val="75000"/>
                </a:srgbClr>
              </a:buClr>
            </a:pPr>
            <a:endParaRPr lang="ru-RU" sz="2400" dirty="0">
              <a:solidFill>
                <a:prstClr val="black"/>
              </a:solidFill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5885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999" y="448492"/>
            <a:ext cx="105664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Принцип </a:t>
            </a:r>
            <a:r>
              <a:rPr lang="ru-RU" sz="4400" dirty="0" err="1"/>
              <a:t>невысылки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17600" y="1750423"/>
            <a:ext cx="10464799" cy="4336053"/>
          </a:xfrm>
        </p:spPr>
        <p:txBody>
          <a:bodyPr>
            <a:noAutofit/>
          </a:bodyPr>
          <a:lstStyle/>
          <a:p>
            <a:r>
              <a:rPr lang="ru-RU" sz="2400" b="1" dirty="0"/>
              <a:t>ЗУ «Про </a:t>
            </a:r>
            <a:r>
              <a:rPr lang="ru-RU" sz="2400" b="1" dirty="0" err="1"/>
              <a:t>біженців</a:t>
            </a:r>
            <a:r>
              <a:rPr lang="ru-RU" sz="2400" b="1" dirty="0"/>
              <a:t> та </a:t>
            </a:r>
            <a:r>
              <a:rPr lang="ru-RU" sz="2400" b="1" dirty="0" err="1"/>
              <a:t>осіб</a:t>
            </a:r>
            <a:r>
              <a:rPr lang="ru-RU" sz="2400" b="1" dirty="0"/>
              <a:t>, </a:t>
            </a:r>
            <a:r>
              <a:rPr lang="ru-RU" sz="2400" b="1" dirty="0" err="1"/>
              <a:t>які</a:t>
            </a:r>
            <a:r>
              <a:rPr lang="ru-RU" sz="2400" b="1" dirty="0"/>
              <a:t> </a:t>
            </a:r>
            <a:r>
              <a:rPr lang="ru-RU" sz="2400" b="1" dirty="0" err="1"/>
              <a:t>потребують</a:t>
            </a:r>
            <a:r>
              <a:rPr lang="ru-RU" sz="2400" b="1" dirty="0"/>
              <a:t> </a:t>
            </a:r>
            <a:r>
              <a:rPr lang="ru-RU" sz="2400" b="1" dirty="0" err="1"/>
              <a:t>додаткового</a:t>
            </a:r>
            <a:r>
              <a:rPr lang="ru-RU" sz="2400" b="1" dirty="0"/>
              <a:t> </a:t>
            </a:r>
            <a:r>
              <a:rPr lang="ru-RU" sz="2400" b="1" dirty="0" err="1"/>
              <a:t>або</a:t>
            </a:r>
            <a:r>
              <a:rPr lang="ru-RU" sz="2400" b="1" dirty="0"/>
              <a:t> </a:t>
            </a:r>
            <a:r>
              <a:rPr lang="ru-RU" sz="2400" b="1" dirty="0" err="1"/>
              <a:t>тимчасового</a:t>
            </a:r>
            <a:r>
              <a:rPr lang="ru-RU" sz="2400" b="1" dirty="0"/>
              <a:t> </a:t>
            </a:r>
            <a:r>
              <a:rPr lang="ru-RU" sz="2400" b="1" dirty="0" err="1"/>
              <a:t>захисту</a:t>
            </a:r>
            <a:r>
              <a:rPr lang="ru-RU" sz="2400" b="1" dirty="0"/>
              <a:t>»</a:t>
            </a:r>
          </a:p>
          <a:p>
            <a:r>
              <a:rPr lang="ru-RU" sz="2400" dirty="0"/>
              <a:t>Стаття 3. Заборона </a:t>
            </a:r>
            <a:r>
              <a:rPr lang="ru-RU" sz="2400" dirty="0" err="1"/>
              <a:t>вислання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примусового</a:t>
            </a:r>
            <a:r>
              <a:rPr lang="ru-RU" sz="2400" dirty="0"/>
              <a:t> </a:t>
            </a:r>
            <a:r>
              <a:rPr lang="ru-RU" sz="2400" dirty="0" err="1"/>
              <a:t>повернення</a:t>
            </a:r>
            <a:r>
              <a:rPr lang="ru-RU" sz="2400" dirty="0"/>
              <a:t> </a:t>
            </a:r>
            <a:r>
              <a:rPr lang="ru-RU" sz="2400" dirty="0" err="1"/>
              <a:t>біженця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особи, яка </a:t>
            </a:r>
            <a:r>
              <a:rPr lang="ru-RU" sz="2400" dirty="0" err="1"/>
              <a:t>потребує</a:t>
            </a:r>
            <a:r>
              <a:rPr lang="ru-RU" sz="2400" dirty="0"/>
              <a:t> </a:t>
            </a:r>
            <a:r>
              <a:rPr lang="ru-RU" sz="2400" dirty="0" err="1"/>
              <a:t>додаткового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тимчасового</a:t>
            </a:r>
            <a:r>
              <a:rPr lang="ru-RU" sz="2400" dirty="0"/>
              <a:t> </a:t>
            </a:r>
            <a:r>
              <a:rPr lang="ru-RU" sz="2400" dirty="0" err="1"/>
              <a:t>захисту</a:t>
            </a:r>
            <a:r>
              <a:rPr lang="ru-RU" sz="2400" dirty="0"/>
              <a:t>, до </a:t>
            </a:r>
            <a:r>
              <a:rPr lang="ru-RU" sz="2400" dirty="0" err="1"/>
              <a:t>країни</a:t>
            </a:r>
            <a:r>
              <a:rPr lang="ru-RU" sz="2400" dirty="0"/>
              <a:t>, з </a:t>
            </a:r>
            <a:r>
              <a:rPr lang="ru-RU" sz="2400" dirty="0" err="1"/>
              <a:t>якої</a:t>
            </a:r>
            <a:r>
              <a:rPr lang="ru-RU" sz="2400" dirty="0"/>
              <a:t> вони </a:t>
            </a:r>
            <a:r>
              <a:rPr lang="ru-RU" sz="2400" dirty="0" err="1"/>
              <a:t>прибули</a:t>
            </a:r>
            <a:r>
              <a:rPr lang="ru-RU" sz="2400" dirty="0"/>
              <a:t> та де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життю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свободі</a:t>
            </a:r>
            <a:r>
              <a:rPr lang="ru-RU" sz="2400" dirty="0"/>
              <a:t> </a:t>
            </a:r>
            <a:r>
              <a:rPr lang="ru-RU" sz="2400" dirty="0" err="1"/>
              <a:t>загрожує</a:t>
            </a:r>
            <a:r>
              <a:rPr lang="ru-RU" sz="2400" dirty="0"/>
              <a:t> </a:t>
            </a:r>
            <a:r>
              <a:rPr lang="ru-RU" sz="2400" dirty="0" err="1"/>
              <a:t>небезпека</a:t>
            </a:r>
            <a:endParaRPr lang="ru-RU" sz="2400" dirty="0"/>
          </a:p>
          <a:p>
            <a:endParaRPr lang="ru-RU" sz="2400" b="1" dirty="0"/>
          </a:p>
          <a:p>
            <a:r>
              <a:rPr lang="ru-RU" sz="2400" b="1" dirty="0"/>
              <a:t>ЗУ «Про </a:t>
            </a:r>
            <a:r>
              <a:rPr lang="ru-RU" sz="2400" b="1" dirty="0" err="1"/>
              <a:t>правовий</a:t>
            </a:r>
            <a:r>
              <a:rPr lang="ru-RU" sz="2400" b="1" dirty="0"/>
              <a:t> статус </a:t>
            </a:r>
            <a:r>
              <a:rPr lang="ru-RU" sz="2400" b="1" dirty="0" err="1"/>
              <a:t>іноземців</a:t>
            </a:r>
            <a:r>
              <a:rPr lang="ru-RU" sz="2400" b="1" dirty="0"/>
              <a:t> та </a:t>
            </a:r>
            <a:r>
              <a:rPr lang="ru-RU" sz="2400" b="1" dirty="0" err="1"/>
              <a:t>осіб</a:t>
            </a:r>
            <a:r>
              <a:rPr lang="ru-RU" sz="2400" b="1" dirty="0"/>
              <a:t> без </a:t>
            </a:r>
            <a:r>
              <a:rPr lang="ru-RU" sz="2400" b="1" dirty="0" err="1"/>
              <a:t>громадянства</a:t>
            </a:r>
            <a:r>
              <a:rPr lang="ru-RU" sz="2400" b="1" dirty="0"/>
              <a:t>»</a:t>
            </a:r>
          </a:p>
          <a:p>
            <a:r>
              <a:rPr lang="ru-RU" sz="2400" dirty="0"/>
              <a:t>Стаття 31. Заборона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примусового</a:t>
            </a:r>
            <a:r>
              <a:rPr lang="ru-RU" sz="2400" dirty="0"/>
              <a:t> </a:t>
            </a:r>
            <a:r>
              <a:rPr lang="ru-RU" sz="2400" dirty="0" err="1"/>
              <a:t>повернення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примусового</a:t>
            </a:r>
            <a:r>
              <a:rPr lang="ru-RU" sz="2400" dirty="0"/>
              <a:t> </a:t>
            </a:r>
            <a:r>
              <a:rPr lang="ru-RU" sz="2400" dirty="0" err="1"/>
              <a:t>видворення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видачі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передачі</a:t>
            </a:r>
            <a:r>
              <a:rPr lang="ru-RU" sz="2400" dirty="0"/>
              <a:t> </a:t>
            </a:r>
            <a:r>
              <a:rPr lang="ru-RU" sz="2400" dirty="0" err="1"/>
              <a:t>іноземця</a:t>
            </a:r>
            <a:r>
              <a:rPr lang="ru-RU" sz="2400" dirty="0"/>
              <a:t> та особи без </a:t>
            </a:r>
            <a:r>
              <a:rPr lang="ru-RU" sz="2400" dirty="0" err="1"/>
              <a:t>громадянства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590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Понятие «Беженец»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946366"/>
            <a:ext cx="10058400" cy="42388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uk-UA" altLang="uk-UA" sz="2600" dirty="0"/>
              <a:t>Конвенци</a:t>
            </a:r>
            <a:r>
              <a:rPr lang="ru-RU" altLang="uk-UA" sz="2600" dirty="0"/>
              <a:t>я о</a:t>
            </a:r>
            <a:r>
              <a:rPr lang="uk-UA" altLang="uk-UA" sz="2600" dirty="0"/>
              <a:t> статус</a:t>
            </a:r>
            <a:r>
              <a:rPr lang="ru-RU" altLang="uk-UA" sz="2600" dirty="0"/>
              <a:t>е</a:t>
            </a:r>
            <a:r>
              <a:rPr lang="uk-UA" altLang="uk-UA" sz="2600" dirty="0"/>
              <a:t> </a:t>
            </a:r>
            <a:r>
              <a:rPr lang="uk-UA" altLang="uk-UA" sz="2600" dirty="0" err="1"/>
              <a:t>беженцев</a:t>
            </a:r>
            <a:r>
              <a:rPr lang="uk-UA" altLang="uk-UA" sz="2600" dirty="0"/>
              <a:t> </a:t>
            </a:r>
            <a:r>
              <a:rPr lang="ru-RU" altLang="uk-UA" sz="2600" dirty="0"/>
              <a:t>1951 г.</a:t>
            </a:r>
            <a:r>
              <a:rPr lang="uk-UA" altLang="uk-UA" sz="2600" dirty="0"/>
              <a:t> и Протокол к ней 1967 г.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uk-UA" altLang="uk-UA" sz="2600" dirty="0"/>
              <a:t>Закон </a:t>
            </a:r>
            <a:r>
              <a:rPr lang="uk-UA" altLang="uk-UA" sz="2600" dirty="0" err="1"/>
              <a:t>Украины</a:t>
            </a:r>
            <a:r>
              <a:rPr lang="uk-UA" altLang="uk-UA" sz="2600" dirty="0"/>
              <a:t> «О </a:t>
            </a:r>
            <a:r>
              <a:rPr lang="uk-UA" altLang="uk-UA" sz="2600" dirty="0" err="1"/>
              <a:t>беженцах</a:t>
            </a:r>
            <a:r>
              <a:rPr lang="uk-UA" altLang="uk-UA" sz="2600" dirty="0"/>
              <a:t> и </a:t>
            </a:r>
            <a:r>
              <a:rPr lang="uk-UA" altLang="uk-UA" sz="2600" dirty="0" err="1"/>
              <a:t>лицах</a:t>
            </a:r>
            <a:r>
              <a:rPr lang="uk-UA" altLang="uk-UA" sz="2600" dirty="0"/>
              <a:t>, </a:t>
            </a:r>
            <a:r>
              <a:rPr lang="uk-UA" altLang="uk-UA" sz="2600" dirty="0" err="1"/>
              <a:t>нуждающихся</a:t>
            </a:r>
            <a:r>
              <a:rPr lang="uk-UA" altLang="uk-UA" sz="2600" dirty="0"/>
              <a:t> в </a:t>
            </a:r>
            <a:r>
              <a:rPr lang="uk-UA" altLang="uk-UA" sz="2600" dirty="0" err="1"/>
              <a:t>дополнительной</a:t>
            </a:r>
            <a:r>
              <a:rPr lang="uk-UA" altLang="uk-UA" sz="2600" dirty="0"/>
              <a:t> и </a:t>
            </a:r>
            <a:r>
              <a:rPr lang="uk-UA" altLang="uk-UA" sz="2600" dirty="0" err="1"/>
              <a:t>временной</a:t>
            </a:r>
            <a:r>
              <a:rPr lang="uk-UA" altLang="uk-UA" sz="2600" dirty="0"/>
              <a:t> </a:t>
            </a:r>
            <a:r>
              <a:rPr lang="uk-UA" altLang="uk-UA" sz="2600" dirty="0" err="1"/>
              <a:t>защите</a:t>
            </a:r>
            <a:r>
              <a:rPr lang="uk-UA" altLang="uk-UA" sz="2600" dirty="0"/>
              <a:t>” 08.07.2011 г.</a:t>
            </a:r>
          </a:p>
          <a:p>
            <a:pPr>
              <a:lnSpc>
                <a:spcPct val="100000"/>
              </a:lnSpc>
              <a:spcAft>
                <a:spcPts val="1200"/>
              </a:spcAft>
              <a:defRPr/>
            </a:pPr>
            <a:r>
              <a:rPr lang="uk-UA" sz="2600" dirty="0" err="1"/>
              <a:t>Руководство</a:t>
            </a:r>
            <a:r>
              <a:rPr lang="uk-UA" sz="2600" dirty="0"/>
              <a:t> </a:t>
            </a:r>
            <a:r>
              <a:rPr lang="ru-RU" sz="2600" dirty="0"/>
              <a:t>УВКБ ООН </a:t>
            </a:r>
            <a:r>
              <a:rPr lang="uk-UA" sz="2600" dirty="0"/>
              <a:t>по процедурам и </a:t>
            </a:r>
            <a:r>
              <a:rPr lang="uk-UA" sz="2600" dirty="0" err="1"/>
              <a:t>критериям</a:t>
            </a:r>
            <a:r>
              <a:rPr lang="uk-UA" sz="2600" dirty="0"/>
              <a:t> </a:t>
            </a:r>
            <a:r>
              <a:rPr lang="uk-UA" sz="2600" dirty="0" err="1"/>
              <a:t>определения</a:t>
            </a:r>
            <a:r>
              <a:rPr lang="uk-UA" sz="2600" dirty="0"/>
              <a:t> </a:t>
            </a:r>
            <a:r>
              <a:rPr lang="uk-UA" sz="2600" dirty="0" err="1"/>
              <a:t>статуса</a:t>
            </a:r>
            <a:r>
              <a:rPr lang="uk-UA" sz="2600" dirty="0"/>
              <a:t> </a:t>
            </a:r>
            <a:r>
              <a:rPr lang="uk-UA" sz="2600" dirty="0" err="1"/>
              <a:t>беженцев</a:t>
            </a:r>
            <a:r>
              <a:rPr lang="uk-UA" sz="2600" dirty="0"/>
              <a:t>. </a:t>
            </a:r>
            <a:r>
              <a:rPr lang="uk-UA" sz="2600" dirty="0" err="1"/>
              <a:t>Тематические</a:t>
            </a:r>
            <a:r>
              <a:rPr lang="uk-UA" sz="2600" dirty="0"/>
              <a:t> </a:t>
            </a:r>
            <a:r>
              <a:rPr lang="uk-UA" sz="2600" dirty="0" err="1"/>
              <a:t>рекомендации</a:t>
            </a:r>
            <a:r>
              <a:rPr lang="uk-UA" sz="2600" dirty="0"/>
              <a:t> по </a:t>
            </a:r>
            <a:r>
              <a:rPr lang="uk-UA" sz="2600" dirty="0" err="1"/>
              <a:t>международной</a:t>
            </a:r>
            <a:r>
              <a:rPr lang="uk-UA" sz="2600" dirty="0"/>
              <a:t> </a:t>
            </a:r>
            <a:r>
              <a:rPr lang="uk-UA" sz="2600" dirty="0" err="1"/>
              <a:t>защите</a:t>
            </a:r>
            <a:r>
              <a:rPr lang="uk-UA" sz="2600" dirty="0"/>
              <a:t> (</a:t>
            </a:r>
            <a:r>
              <a:rPr lang="uk-UA" sz="2600" dirty="0" err="1"/>
              <a:t>согласно</a:t>
            </a:r>
            <a:r>
              <a:rPr lang="uk-UA" sz="2600" dirty="0"/>
              <a:t> </a:t>
            </a:r>
            <a:r>
              <a:rPr lang="uk-UA" sz="2600" dirty="0" err="1"/>
              <a:t>Конвенции</a:t>
            </a:r>
            <a:r>
              <a:rPr lang="uk-UA" sz="2600" dirty="0"/>
              <a:t> 1951 </a:t>
            </a:r>
            <a:r>
              <a:rPr lang="uk-UA" sz="2600" dirty="0" err="1"/>
              <a:t>года</a:t>
            </a:r>
            <a:r>
              <a:rPr lang="uk-UA" sz="2600" dirty="0"/>
              <a:t> и Протоколу 1967 </a:t>
            </a:r>
            <a:r>
              <a:rPr lang="uk-UA" sz="2600" dirty="0" err="1"/>
              <a:t>года</a:t>
            </a:r>
            <a:r>
              <a:rPr lang="uk-UA" sz="2600" dirty="0"/>
              <a:t>, </a:t>
            </a:r>
            <a:r>
              <a:rPr lang="uk-UA" sz="2600" dirty="0" err="1"/>
              <a:t>касающихся</a:t>
            </a:r>
            <a:r>
              <a:rPr lang="uk-UA" sz="2600" dirty="0"/>
              <a:t> </a:t>
            </a:r>
            <a:r>
              <a:rPr lang="uk-UA" sz="2600" dirty="0" err="1"/>
              <a:t>статуса</a:t>
            </a:r>
            <a:r>
              <a:rPr lang="uk-UA" sz="2600" dirty="0"/>
              <a:t> </a:t>
            </a:r>
            <a:r>
              <a:rPr lang="uk-UA" sz="2600" dirty="0" err="1"/>
              <a:t>беженцев</a:t>
            </a:r>
            <a:r>
              <a:rPr lang="uk-UA" sz="2600" dirty="0"/>
              <a:t>), 1 </a:t>
            </a:r>
            <a:r>
              <a:rPr lang="uk-UA" sz="2600" dirty="0" err="1"/>
              <a:t>декабря</a:t>
            </a:r>
            <a:r>
              <a:rPr lang="uk-UA" sz="2600" dirty="0"/>
              <a:t> 2013 г.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uk-UA" altLang="uk-UA" sz="26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51183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000" y="130935"/>
            <a:ext cx="1056640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dirty="0"/>
              <a:t>Принцип </a:t>
            </a:r>
            <a:r>
              <a:rPr lang="uk-UA" sz="4000" dirty="0" err="1"/>
              <a:t>нев</a:t>
            </a:r>
            <a:r>
              <a:rPr lang="ru-RU" sz="4000" dirty="0" err="1"/>
              <a:t>ысылки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17600" y="1184856"/>
            <a:ext cx="10499143" cy="5241703"/>
          </a:xfrm>
        </p:spPr>
        <p:txBody>
          <a:bodyPr>
            <a:normAutofit/>
          </a:bodyPr>
          <a:lstStyle/>
          <a:p>
            <a:r>
              <a:rPr lang="ru-RU" sz="2200" b="1" dirty="0" err="1"/>
              <a:t>Кримінальний</a:t>
            </a:r>
            <a:r>
              <a:rPr lang="ru-RU" sz="2200" b="1" dirty="0"/>
              <a:t> </a:t>
            </a:r>
            <a:r>
              <a:rPr lang="ru-RU" sz="2200" b="1" dirty="0" err="1"/>
              <a:t>процесуальний</a:t>
            </a:r>
            <a:r>
              <a:rPr lang="ru-RU" sz="2200" b="1" dirty="0"/>
              <a:t> кодекс </a:t>
            </a:r>
            <a:r>
              <a:rPr lang="ru-RU" sz="2200" b="1" dirty="0" err="1"/>
              <a:t>України</a:t>
            </a:r>
            <a:r>
              <a:rPr lang="ru-RU" sz="2200" b="1" dirty="0"/>
              <a:t>, 13.04.2012</a:t>
            </a:r>
          </a:p>
          <a:p>
            <a:r>
              <a:rPr lang="ru-RU" sz="2200" b="1" dirty="0"/>
              <a:t>Стаття 587. </a:t>
            </a:r>
            <a:r>
              <a:rPr lang="ru-RU" sz="2200" b="1" dirty="0" err="1"/>
              <a:t>Проведення</a:t>
            </a:r>
            <a:r>
              <a:rPr lang="ru-RU" sz="2200" b="1" dirty="0"/>
              <a:t> </a:t>
            </a:r>
            <a:r>
              <a:rPr lang="ru-RU" sz="2200" b="1" dirty="0" err="1"/>
              <a:t>екстрадиційної</a:t>
            </a:r>
            <a:r>
              <a:rPr lang="ru-RU" sz="2200" b="1" dirty="0"/>
              <a:t> </a:t>
            </a:r>
            <a:r>
              <a:rPr lang="ru-RU" sz="2200" b="1" dirty="0" err="1"/>
              <a:t>перевірки</a:t>
            </a:r>
            <a:endParaRPr lang="ru-RU" sz="2200" b="1" dirty="0"/>
          </a:p>
          <a:p>
            <a:r>
              <a:rPr lang="ru-RU" sz="2200" dirty="0"/>
              <a:t>1. </a:t>
            </a:r>
            <a:r>
              <a:rPr lang="ru-RU" sz="2200" dirty="0" err="1"/>
              <a:t>Екстрадиційна</a:t>
            </a:r>
            <a:r>
              <a:rPr lang="ru-RU" sz="2200" dirty="0"/>
              <a:t> </a:t>
            </a:r>
            <a:r>
              <a:rPr lang="ru-RU" sz="2200" dirty="0" err="1"/>
              <a:t>перевірка</a:t>
            </a:r>
            <a:r>
              <a:rPr lang="ru-RU" sz="2200" dirty="0"/>
              <a:t> </a:t>
            </a:r>
            <a:r>
              <a:rPr lang="ru-RU" sz="2200" dirty="0" err="1"/>
              <a:t>обставин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можуть</a:t>
            </a:r>
            <a:r>
              <a:rPr lang="ru-RU" sz="2200" dirty="0"/>
              <a:t> </a:t>
            </a:r>
            <a:r>
              <a:rPr lang="ru-RU" sz="2200" dirty="0" err="1"/>
              <a:t>перешкоджати</a:t>
            </a:r>
            <a:r>
              <a:rPr lang="ru-RU" sz="2200" dirty="0"/>
              <a:t> </a:t>
            </a:r>
            <a:r>
              <a:rPr lang="ru-RU" sz="2200" dirty="0" err="1"/>
              <a:t>видачі</a:t>
            </a:r>
            <a:r>
              <a:rPr lang="ru-RU" sz="2200" dirty="0"/>
              <a:t> особи, проводиться </a:t>
            </a:r>
            <a:r>
              <a:rPr lang="ru-RU" sz="2200" dirty="0" err="1"/>
              <a:t>центральним</a:t>
            </a:r>
            <a:r>
              <a:rPr lang="ru-RU" sz="2200" dirty="0"/>
              <a:t> органом </a:t>
            </a:r>
            <a:r>
              <a:rPr lang="ru-RU" sz="2200" dirty="0" err="1"/>
              <a:t>України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за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дорученням</a:t>
            </a:r>
            <a:r>
              <a:rPr lang="ru-RU" sz="2200" dirty="0"/>
              <a:t>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зверненням</a:t>
            </a:r>
            <a:r>
              <a:rPr lang="ru-RU" sz="2200" dirty="0"/>
              <a:t> </a:t>
            </a:r>
            <a:r>
              <a:rPr lang="ru-RU" sz="2200" dirty="0" err="1"/>
              <a:t>відповідною</a:t>
            </a:r>
            <a:r>
              <a:rPr lang="ru-RU" sz="2200" dirty="0"/>
              <a:t> </a:t>
            </a:r>
            <a:r>
              <a:rPr lang="ru-RU" sz="2200" dirty="0" err="1"/>
              <a:t>регіональною</a:t>
            </a:r>
            <a:r>
              <a:rPr lang="ru-RU" sz="2200" dirty="0"/>
              <a:t> прокуратурою.</a:t>
            </a:r>
          </a:p>
          <a:p>
            <a:r>
              <a:rPr lang="ru-RU" sz="2200" b="1" dirty="0"/>
              <a:t>Стаття 589. </a:t>
            </a:r>
            <a:r>
              <a:rPr lang="ru-RU" sz="2200" b="1" dirty="0" err="1"/>
              <a:t>Відмова</a:t>
            </a:r>
            <a:r>
              <a:rPr lang="ru-RU" sz="2200" b="1" dirty="0"/>
              <a:t> у </a:t>
            </a:r>
            <a:r>
              <a:rPr lang="ru-RU" sz="2200" b="1" dirty="0" err="1"/>
              <a:t>видачі</a:t>
            </a:r>
            <a:r>
              <a:rPr lang="ru-RU" sz="2200" b="1" dirty="0"/>
              <a:t> особи (</a:t>
            </a:r>
            <a:r>
              <a:rPr lang="ru-RU" sz="2200" b="1" dirty="0" err="1"/>
              <a:t>екстрадиції</a:t>
            </a:r>
            <a:r>
              <a:rPr lang="ru-RU" sz="2200" b="1" dirty="0"/>
              <a:t>)</a:t>
            </a:r>
          </a:p>
          <a:p>
            <a:r>
              <a:rPr lang="ru-RU" sz="2200" dirty="0"/>
              <a:t>2. Особа, </a:t>
            </a:r>
            <a:r>
              <a:rPr lang="ru-RU" sz="2200" dirty="0" err="1"/>
              <a:t>якій</a:t>
            </a:r>
            <a:r>
              <a:rPr lang="ru-RU" sz="2200" dirty="0"/>
              <a:t> </a:t>
            </a:r>
            <a:r>
              <a:rPr lang="ru-RU" sz="2200" dirty="0" err="1"/>
              <a:t>надано</a:t>
            </a:r>
            <a:r>
              <a:rPr lang="ru-RU" sz="2200" dirty="0"/>
              <a:t> статус </a:t>
            </a:r>
            <a:r>
              <a:rPr lang="ru-RU" sz="2200" dirty="0" err="1"/>
              <a:t>біженця</a:t>
            </a:r>
            <a:r>
              <a:rPr lang="ru-RU" sz="2200" dirty="0"/>
              <a:t>, статус особи, яка </a:t>
            </a:r>
            <a:r>
              <a:rPr lang="ru-RU" sz="2200" dirty="0" err="1"/>
              <a:t>потребує</a:t>
            </a:r>
            <a:r>
              <a:rPr lang="ru-RU" sz="2200" dirty="0"/>
              <a:t> </a:t>
            </a:r>
            <a:r>
              <a:rPr lang="ru-RU" sz="2200" dirty="0" err="1"/>
              <a:t>додаткового</a:t>
            </a:r>
            <a:r>
              <a:rPr lang="ru-RU" sz="2200" dirty="0"/>
              <a:t> </a:t>
            </a:r>
            <a:r>
              <a:rPr lang="ru-RU" sz="2200" dirty="0" err="1"/>
              <a:t>захисту</a:t>
            </a:r>
            <a:r>
              <a:rPr lang="ru-RU" sz="2200" dirty="0"/>
              <a:t>,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їй</a:t>
            </a:r>
            <a:r>
              <a:rPr lang="ru-RU" sz="2200" dirty="0"/>
              <a:t> </a:t>
            </a:r>
            <a:r>
              <a:rPr lang="ru-RU" sz="2200" dirty="0" err="1"/>
              <a:t>надано</a:t>
            </a:r>
            <a:r>
              <a:rPr lang="ru-RU" sz="2200" dirty="0"/>
              <a:t> </a:t>
            </a:r>
            <a:r>
              <a:rPr lang="ru-RU" sz="2200" dirty="0" err="1"/>
              <a:t>тимчасовий</a:t>
            </a:r>
            <a:r>
              <a:rPr lang="ru-RU" sz="2200" dirty="0"/>
              <a:t> </a:t>
            </a:r>
            <a:r>
              <a:rPr lang="ru-RU" sz="2200" dirty="0" err="1"/>
              <a:t>захист</a:t>
            </a:r>
            <a:r>
              <a:rPr lang="ru-RU" sz="2200" dirty="0"/>
              <a:t> в </a:t>
            </a:r>
            <a:r>
              <a:rPr lang="ru-RU" sz="2200" dirty="0" err="1"/>
              <a:t>Україні</a:t>
            </a:r>
            <a:r>
              <a:rPr lang="ru-RU" sz="2200" dirty="0"/>
              <a:t>, не </a:t>
            </a:r>
            <a:r>
              <a:rPr lang="ru-RU" sz="2200" dirty="0" err="1"/>
              <a:t>може</a:t>
            </a:r>
            <a:r>
              <a:rPr lang="ru-RU" sz="2200" dirty="0"/>
              <a:t> бути видана </a:t>
            </a:r>
            <a:r>
              <a:rPr lang="ru-RU" sz="2200" dirty="0" err="1"/>
              <a:t>державі</a:t>
            </a:r>
            <a:r>
              <a:rPr lang="ru-RU" sz="2200" dirty="0"/>
              <a:t>, </a:t>
            </a:r>
            <a:r>
              <a:rPr lang="ru-RU" sz="2200" dirty="0" err="1"/>
              <a:t>біженцем</a:t>
            </a:r>
            <a:r>
              <a:rPr lang="ru-RU" sz="2200" dirty="0"/>
              <a:t> з </a:t>
            </a:r>
            <a:r>
              <a:rPr lang="ru-RU" sz="2200" dirty="0" err="1"/>
              <a:t>якої</a:t>
            </a:r>
            <a:r>
              <a:rPr lang="ru-RU" sz="2200" dirty="0"/>
              <a:t> вона </a:t>
            </a:r>
            <a:r>
              <a:rPr lang="ru-RU" sz="2200" dirty="0" err="1"/>
              <a:t>визнана</a:t>
            </a:r>
            <a:r>
              <a:rPr lang="ru-RU" sz="2200" dirty="0"/>
              <a:t>, а </a:t>
            </a:r>
            <a:r>
              <a:rPr lang="ru-RU" sz="2200" dirty="0" err="1"/>
              <a:t>також</a:t>
            </a:r>
            <a:r>
              <a:rPr lang="ru-RU" sz="2200" dirty="0"/>
              <a:t> </a:t>
            </a:r>
            <a:r>
              <a:rPr lang="ru-RU" sz="2200" dirty="0" err="1"/>
              <a:t>іноземній</a:t>
            </a:r>
            <a:r>
              <a:rPr lang="ru-RU" sz="2200" dirty="0"/>
              <a:t> </a:t>
            </a:r>
            <a:r>
              <a:rPr lang="ru-RU" sz="2200" dirty="0" err="1"/>
              <a:t>державі</a:t>
            </a:r>
            <a:r>
              <a:rPr lang="ru-RU" sz="2200" dirty="0"/>
              <a:t>, де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здоров’ю</a:t>
            </a:r>
            <a:r>
              <a:rPr lang="ru-RU" sz="2200" dirty="0"/>
              <a:t>, </a:t>
            </a:r>
            <a:r>
              <a:rPr lang="ru-RU" sz="2200" dirty="0" err="1"/>
              <a:t>життю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свободі</a:t>
            </a:r>
            <a:r>
              <a:rPr lang="ru-RU" sz="2200" dirty="0"/>
              <a:t> </a:t>
            </a:r>
            <a:r>
              <a:rPr lang="ru-RU" sz="2200" dirty="0" err="1"/>
              <a:t>загрожує</a:t>
            </a:r>
            <a:r>
              <a:rPr lang="ru-RU" sz="2200" dirty="0"/>
              <a:t> </a:t>
            </a:r>
            <a:r>
              <a:rPr lang="ru-RU" sz="2200" dirty="0" err="1"/>
              <a:t>небезпека</a:t>
            </a:r>
            <a:r>
              <a:rPr lang="ru-RU" sz="2200" dirty="0"/>
              <a:t> за </a:t>
            </a:r>
            <a:r>
              <a:rPr lang="ru-RU" sz="2200" dirty="0" err="1"/>
              <a:t>ознаками</a:t>
            </a:r>
            <a:r>
              <a:rPr lang="ru-RU" sz="2200" dirty="0"/>
              <a:t> </a:t>
            </a:r>
            <a:r>
              <a:rPr lang="ru-RU" sz="2200" dirty="0" err="1"/>
              <a:t>раси</a:t>
            </a:r>
            <a:r>
              <a:rPr lang="ru-RU" sz="2200" dirty="0"/>
              <a:t>, </a:t>
            </a:r>
            <a:r>
              <a:rPr lang="ru-RU" sz="2200" dirty="0" err="1"/>
              <a:t>віросповідання</a:t>
            </a:r>
            <a:r>
              <a:rPr lang="ru-RU" sz="2200" dirty="0"/>
              <a:t> (</a:t>
            </a:r>
            <a:r>
              <a:rPr lang="ru-RU" sz="2200" dirty="0" err="1"/>
              <a:t>релігії</a:t>
            </a:r>
            <a:r>
              <a:rPr lang="ru-RU" sz="2200" dirty="0"/>
              <a:t>), </a:t>
            </a:r>
            <a:r>
              <a:rPr lang="ru-RU" sz="2200" dirty="0" err="1"/>
              <a:t>національності</a:t>
            </a:r>
            <a:r>
              <a:rPr lang="ru-RU" sz="2200" dirty="0"/>
              <a:t>, </a:t>
            </a:r>
            <a:r>
              <a:rPr lang="ru-RU" sz="2200" dirty="0" err="1"/>
              <a:t>громадянства</a:t>
            </a:r>
            <a:r>
              <a:rPr lang="ru-RU" sz="2200" dirty="0"/>
              <a:t> (</a:t>
            </a:r>
            <a:r>
              <a:rPr lang="ru-RU" sz="2200" dirty="0" err="1"/>
              <a:t>підданства</a:t>
            </a:r>
            <a:r>
              <a:rPr lang="ru-RU" sz="2200" dirty="0"/>
              <a:t>), </a:t>
            </a:r>
            <a:r>
              <a:rPr lang="ru-RU" sz="2200" dirty="0" err="1"/>
              <a:t>приналежності</a:t>
            </a:r>
            <a:r>
              <a:rPr lang="ru-RU" sz="2200" dirty="0"/>
              <a:t> до </a:t>
            </a:r>
            <a:r>
              <a:rPr lang="ru-RU" sz="2200" dirty="0" err="1"/>
              <a:t>певної</a:t>
            </a:r>
            <a:r>
              <a:rPr lang="ru-RU" sz="2200" dirty="0"/>
              <a:t> </a:t>
            </a:r>
            <a:r>
              <a:rPr lang="ru-RU" sz="2200" dirty="0" err="1"/>
              <a:t>соціальної</a:t>
            </a:r>
            <a:r>
              <a:rPr lang="ru-RU" sz="2200" dirty="0"/>
              <a:t> </a:t>
            </a:r>
            <a:r>
              <a:rPr lang="ru-RU" sz="2200" dirty="0" err="1"/>
              <a:t>групи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політичних</a:t>
            </a:r>
            <a:r>
              <a:rPr lang="ru-RU" sz="2200" dirty="0"/>
              <a:t> </a:t>
            </a:r>
            <a:r>
              <a:rPr lang="ru-RU" sz="2200" dirty="0" err="1"/>
              <a:t>переконань</a:t>
            </a:r>
            <a:r>
              <a:rPr lang="ru-RU" sz="2200" dirty="0"/>
              <a:t>, </a:t>
            </a:r>
            <a:r>
              <a:rPr lang="ru-RU" sz="2200" dirty="0" err="1"/>
              <a:t>крім</a:t>
            </a:r>
            <a:r>
              <a:rPr lang="ru-RU" sz="2200" dirty="0"/>
              <a:t> </a:t>
            </a:r>
            <a:r>
              <a:rPr lang="ru-RU" sz="2200" dirty="0" err="1"/>
              <a:t>випадків</a:t>
            </a:r>
            <a:r>
              <a:rPr lang="ru-RU" sz="2200" dirty="0"/>
              <a:t>, </a:t>
            </a:r>
            <a:r>
              <a:rPr lang="ru-RU" sz="2200" dirty="0" err="1"/>
              <a:t>передбачених</a:t>
            </a:r>
            <a:r>
              <a:rPr lang="ru-RU" sz="2200" dirty="0"/>
              <a:t> </a:t>
            </a:r>
            <a:r>
              <a:rPr lang="ru-RU" sz="2200" dirty="0" err="1"/>
              <a:t>міжнародним</a:t>
            </a:r>
            <a:r>
              <a:rPr lang="ru-RU" sz="2200" dirty="0"/>
              <a:t> договором </a:t>
            </a:r>
            <a:r>
              <a:rPr lang="ru-RU" sz="2200" dirty="0" err="1"/>
              <a:t>України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21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999" y="255830"/>
            <a:ext cx="105664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Принцип </a:t>
            </a:r>
            <a:r>
              <a:rPr lang="ru-RU" sz="4000" dirty="0" err="1"/>
              <a:t>невысылки</a:t>
            </a:r>
            <a:r>
              <a:rPr lang="ru-RU" sz="4000" dirty="0"/>
              <a:t> в практике ЕСПЧ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20462" y="1398830"/>
            <a:ext cx="10357475" cy="4334949"/>
          </a:xfrm>
        </p:spPr>
        <p:txBody>
          <a:bodyPr>
            <a:noAutofit/>
          </a:bodyPr>
          <a:lstStyle/>
          <a:p>
            <a:r>
              <a:rPr lang="ru-RU" sz="2800" dirty="0"/>
              <a:t>В деле </a:t>
            </a:r>
            <a:r>
              <a:rPr lang="ru-RU" sz="2800" b="1" dirty="0"/>
              <a:t>Chahal v. UK </a:t>
            </a:r>
            <a:r>
              <a:rPr lang="ru-RU" sz="2800" dirty="0"/>
              <a:t>(22414/93,  решение от 15 ноября 1996г.) Суд постановил, что никакой речи о взвешивании интересов национальной безопасности и возможности высылки недопустимо, каким бы «нежелательным и опасным» бы ни был гражданин. </a:t>
            </a:r>
          </a:p>
          <a:p>
            <a:r>
              <a:rPr lang="ru-RU" sz="2800" dirty="0"/>
              <a:t>В деле </a:t>
            </a:r>
            <a:r>
              <a:rPr lang="ru-RU" sz="2800" b="1" dirty="0"/>
              <a:t>Soering v. UK </a:t>
            </a:r>
            <a:r>
              <a:rPr lang="ru-RU" sz="2800" dirty="0"/>
              <a:t>(14038/88, решение от 7 июля 1989г.) Суд постановил, что в действиях государства-ответчика будет нарушение статьи 3, если заявитель будет экстрадирован в США по обвинению в убийстве, наказуемом смертной казнью, в связи с чем заявитель будет подвергнут нахождению в «камере смертников» в течение минимум 6-8 лет, так как Суд посчитал это бесчеловечным обращением. </a:t>
            </a:r>
          </a:p>
        </p:txBody>
      </p:sp>
    </p:spTree>
    <p:extLst>
      <p:ext uri="{BB962C8B-B14F-4D97-AF65-F5344CB8AC3E}">
        <p14:creationId xmlns:p14="http://schemas.microsoft.com/office/powerpoint/2010/main" val="177713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242" y="427150"/>
            <a:ext cx="10566400" cy="1143000"/>
          </a:xfrm>
        </p:spPr>
        <p:txBody>
          <a:bodyPr>
            <a:noAutofit/>
          </a:bodyPr>
          <a:lstStyle/>
          <a:p>
            <a:r>
              <a:rPr lang="ru-RU" sz="4000" dirty="0"/>
              <a:t>Принцип </a:t>
            </a:r>
            <a:r>
              <a:rPr lang="ru-RU" sz="4000" dirty="0" err="1"/>
              <a:t>невысылки</a:t>
            </a:r>
            <a:r>
              <a:rPr lang="ru-RU" sz="4000" dirty="0"/>
              <a:t> в практике ЕСПЧ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17600" y="1712891"/>
            <a:ext cx="10408991" cy="4373586"/>
          </a:xfrm>
        </p:spPr>
        <p:txBody>
          <a:bodyPr>
            <a:normAutofit/>
          </a:bodyPr>
          <a:lstStyle/>
          <a:p>
            <a:r>
              <a:rPr lang="ru-RU" sz="2800" dirty="0">
                <a:cs typeface="Times New Roman" panose="02020603050405020304" pitchFamily="18" charset="0"/>
              </a:rPr>
              <a:t>В деле </a:t>
            </a:r>
            <a:r>
              <a:rPr lang="en-US" sz="28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Amuur</a:t>
            </a:r>
            <a:r>
              <a:rPr lang="en-US" sz="2800" b="1" dirty="0">
                <a:latin typeface="Cambria" panose="02040503050406030204" pitchFamily="18" charset="0"/>
                <a:cs typeface="Times New Roman" panose="02020603050405020304" pitchFamily="18" charset="0"/>
              </a:rPr>
              <a:t> v. France </a:t>
            </a:r>
            <a:r>
              <a:rPr lang="en-US" sz="2800" dirty="0">
                <a:cs typeface="Times New Roman" panose="02020603050405020304" pitchFamily="18" charset="0"/>
              </a:rPr>
              <a:t>(</a:t>
            </a:r>
            <a:r>
              <a:rPr lang="ru-RU" sz="2800" dirty="0">
                <a:cs typeface="Times New Roman" panose="02020603050405020304" pitchFamily="18" charset="0"/>
              </a:rPr>
              <a:t>19776/92, решение от 25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ru-RU" sz="2800" dirty="0">
                <a:cs typeface="Times New Roman" panose="02020603050405020304" pitchFamily="18" charset="0"/>
              </a:rPr>
              <a:t>июня 1996 г.), Суд постановил, что задержание 4х сомалийцев в транзитной зоне аэропорта составляло нарушение статьи 5 ЕКПЧ.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В деле </a:t>
            </a:r>
            <a:r>
              <a:rPr lang="en-US" sz="28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Hirshi</a:t>
            </a:r>
            <a:r>
              <a:rPr lang="en-US" sz="28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Jamaa</a:t>
            </a:r>
            <a:r>
              <a:rPr lang="en-US" sz="28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and others v. Italy </a:t>
            </a:r>
            <a:r>
              <a:rPr lang="en-US" sz="2800" dirty="0">
                <a:cs typeface="Times New Roman" panose="02020603050405020304" pitchFamily="18" charset="0"/>
              </a:rPr>
              <a:t>(</a:t>
            </a:r>
            <a:r>
              <a:rPr lang="ru-RU" sz="2800" dirty="0">
                <a:cs typeface="Times New Roman" panose="02020603050405020304" pitchFamily="18" charset="0"/>
              </a:rPr>
              <a:t>27765/09, решение от 23 февраля 2012 г.), Суд признал, что имело место двукратное нарушение статьи 3, так как заявители были подвергнуты риску нечеловеческого обращения в Ливии и репатриации в Сомали или Эритрею. Таким образом, их перехват в открытом море был расценен как нарушение их прав.</a:t>
            </a:r>
            <a:endParaRPr lang="en-US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15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600" dirty="0"/>
              <a:t>Спасибо за внимание!</a:t>
            </a:r>
            <a:br>
              <a:rPr lang="ru-RU" sz="6600" dirty="0"/>
            </a:br>
            <a:endParaRPr lang="ru-RU" sz="6600" dirty="0"/>
          </a:p>
        </p:txBody>
      </p:sp>
      <p:sp>
        <p:nvSpPr>
          <p:cNvPr id="36866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altLang="uk-UA" dirty="0"/>
          </a:p>
          <a:p>
            <a:pPr marL="0" indent="0">
              <a:buNone/>
            </a:pPr>
            <a:endParaRPr lang="en-US" altLang="uk-UA" dirty="0"/>
          </a:p>
        </p:txBody>
      </p:sp>
    </p:spTree>
    <p:extLst>
      <p:ext uri="{BB962C8B-B14F-4D97-AF65-F5344CB8AC3E}">
        <p14:creationId xmlns:p14="http://schemas.microsoft.com/office/powerpoint/2010/main" val="368784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291449"/>
            <a:ext cx="10058400" cy="1609344"/>
          </a:xfrm>
        </p:spPr>
        <p:txBody>
          <a:bodyPr>
            <a:normAutofit/>
          </a:bodyPr>
          <a:lstStyle/>
          <a:p>
            <a:r>
              <a:rPr lang="uk-UA" altLang="uk-UA" sz="3600" dirty="0" err="1"/>
              <a:t>подпункт</a:t>
            </a:r>
            <a:r>
              <a:rPr lang="uk-UA" altLang="uk-UA" sz="3600" dirty="0"/>
              <a:t> 2 </a:t>
            </a:r>
            <a:r>
              <a:rPr lang="uk-UA" altLang="uk-UA" sz="3600" dirty="0" err="1"/>
              <a:t>пункта</a:t>
            </a:r>
            <a:r>
              <a:rPr lang="uk-UA" altLang="uk-UA" sz="3600" dirty="0"/>
              <a:t> А </a:t>
            </a:r>
            <a:r>
              <a:rPr lang="uk-UA" altLang="uk-UA" sz="3600" dirty="0" err="1"/>
              <a:t>статьи</a:t>
            </a:r>
            <a:r>
              <a:rPr lang="uk-UA" altLang="uk-UA" sz="3600" dirty="0"/>
              <a:t> 1 </a:t>
            </a:r>
            <a:r>
              <a:rPr lang="uk-UA" altLang="uk-UA" sz="3600" dirty="0" err="1"/>
              <a:t>Конвенции</a:t>
            </a:r>
            <a:r>
              <a:rPr lang="uk-UA" altLang="uk-UA" sz="3600" dirty="0"/>
              <a:t> 1951 г.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915346"/>
            <a:ext cx="10058400" cy="4050792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uk-UA" altLang="uk-UA" sz="2400" dirty="0" err="1"/>
              <a:t>Беженцем</a:t>
            </a:r>
            <a:r>
              <a:rPr lang="uk-UA" altLang="uk-UA" sz="2400" dirty="0"/>
              <a:t> </a:t>
            </a:r>
            <a:r>
              <a:rPr lang="uk-UA" altLang="uk-UA" sz="2400" dirty="0" err="1"/>
              <a:t>является</a:t>
            </a:r>
            <a:r>
              <a:rPr lang="uk-UA" altLang="uk-UA" sz="2400" dirty="0"/>
              <a:t> </a:t>
            </a:r>
            <a:r>
              <a:rPr lang="uk-UA" altLang="uk-UA" sz="2400" dirty="0" err="1"/>
              <a:t>любое</a:t>
            </a:r>
            <a:r>
              <a:rPr lang="uk-UA" altLang="uk-UA" sz="2400" dirty="0"/>
              <a:t> </a:t>
            </a:r>
            <a:r>
              <a:rPr lang="uk-UA" altLang="uk-UA" sz="2400" dirty="0" err="1"/>
              <a:t>лицо</a:t>
            </a:r>
            <a:r>
              <a:rPr lang="uk-UA" altLang="uk-UA" sz="2400" dirty="0"/>
              <a:t>, </a:t>
            </a:r>
            <a:r>
              <a:rPr lang="uk-UA" altLang="uk-UA" sz="2400" dirty="0" err="1"/>
              <a:t>которое</a:t>
            </a:r>
            <a:endParaRPr lang="uk-UA" altLang="uk-UA" sz="2400" dirty="0"/>
          </a:p>
          <a:p>
            <a:pPr marL="0" indent="0">
              <a:spcAft>
                <a:spcPts val="1200"/>
              </a:spcAft>
            </a:pPr>
            <a:r>
              <a:rPr lang="uk-UA" altLang="uk-UA" sz="2400" i="1" dirty="0"/>
              <a:t> «в силу </a:t>
            </a:r>
            <a:r>
              <a:rPr lang="uk-UA" altLang="uk-UA" sz="2400" i="1" dirty="0" err="1"/>
              <a:t>вполне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обоснованных</a:t>
            </a:r>
            <a:r>
              <a:rPr lang="uk-UA" altLang="uk-UA" sz="2400" i="1" dirty="0"/>
              <a:t> опасений стать </a:t>
            </a:r>
            <a:r>
              <a:rPr lang="uk-UA" altLang="uk-UA" sz="2400" i="1" dirty="0" err="1"/>
              <a:t>жертвой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преследований</a:t>
            </a:r>
            <a:r>
              <a:rPr lang="uk-UA" altLang="uk-UA" sz="2400" i="1" dirty="0"/>
              <a:t> по признаку </a:t>
            </a:r>
            <a:r>
              <a:rPr lang="uk-UA" altLang="uk-UA" sz="2400" i="1" dirty="0" err="1"/>
              <a:t>расы</a:t>
            </a:r>
            <a:r>
              <a:rPr lang="uk-UA" altLang="uk-UA" sz="2400" i="1" dirty="0"/>
              <a:t>, </a:t>
            </a:r>
            <a:r>
              <a:rPr lang="uk-UA" altLang="uk-UA" sz="2400" i="1" dirty="0" err="1"/>
              <a:t>вероисповедания</a:t>
            </a:r>
            <a:r>
              <a:rPr lang="uk-UA" altLang="uk-UA" sz="2400" i="1" dirty="0"/>
              <a:t>, </a:t>
            </a:r>
            <a:r>
              <a:rPr lang="uk-UA" altLang="uk-UA" sz="2400" i="1" dirty="0" err="1"/>
              <a:t>гражданства</a:t>
            </a:r>
            <a:r>
              <a:rPr lang="uk-UA" altLang="uk-UA" sz="2400" i="1" dirty="0"/>
              <a:t>, </a:t>
            </a:r>
            <a:r>
              <a:rPr lang="uk-UA" altLang="uk-UA" sz="2400" i="1" dirty="0" err="1"/>
              <a:t>принадлежности</a:t>
            </a:r>
            <a:r>
              <a:rPr lang="uk-UA" altLang="uk-UA" sz="2400" i="1" dirty="0"/>
              <a:t> к </a:t>
            </a:r>
            <a:r>
              <a:rPr lang="uk-UA" altLang="uk-UA" sz="2400" i="1" dirty="0" err="1"/>
              <a:t>определенной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социальной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группе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или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политических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убеждений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находится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вне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страны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своей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гражданской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принадлежности</a:t>
            </a:r>
            <a:r>
              <a:rPr lang="uk-UA" altLang="uk-UA" sz="2400" i="1" dirty="0"/>
              <a:t> и не </a:t>
            </a:r>
            <a:r>
              <a:rPr lang="uk-UA" altLang="uk-UA" sz="2400" i="1" dirty="0" err="1"/>
              <a:t>может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пользоваться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защитой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этой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страны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или</a:t>
            </a:r>
            <a:r>
              <a:rPr lang="uk-UA" altLang="uk-UA" sz="2400" i="1" dirty="0"/>
              <a:t> не </a:t>
            </a:r>
            <a:r>
              <a:rPr lang="uk-UA" altLang="uk-UA" sz="2400" i="1" dirty="0" err="1"/>
              <a:t>желает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пользоваться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такой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защитой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вследствие</a:t>
            </a:r>
            <a:r>
              <a:rPr lang="uk-UA" altLang="uk-UA" sz="2400" i="1" dirty="0"/>
              <a:t> таких опасений; </a:t>
            </a:r>
          </a:p>
          <a:p>
            <a:pPr marL="0" indent="0">
              <a:spcAft>
                <a:spcPts val="1200"/>
              </a:spcAft>
            </a:pPr>
            <a:r>
              <a:rPr lang="uk-UA" altLang="uk-UA" sz="2400" i="1" dirty="0" err="1"/>
              <a:t>Или</a:t>
            </a:r>
            <a:r>
              <a:rPr lang="uk-UA" altLang="uk-UA" sz="2400" i="1" dirty="0"/>
              <a:t>, не </a:t>
            </a:r>
            <a:r>
              <a:rPr lang="uk-UA" altLang="uk-UA" sz="2400" i="1" dirty="0" err="1"/>
              <a:t>имея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определенного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гражданства</a:t>
            </a:r>
            <a:r>
              <a:rPr lang="uk-UA" altLang="uk-UA" sz="2400" i="1" dirty="0"/>
              <a:t> и </a:t>
            </a:r>
            <a:r>
              <a:rPr lang="uk-UA" altLang="uk-UA" sz="2400" i="1" dirty="0" err="1"/>
              <a:t>находясь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вне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страны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своего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прежнего</a:t>
            </a:r>
            <a:r>
              <a:rPr lang="uk-UA" altLang="uk-UA" sz="2400" i="1" dirty="0"/>
              <a:t> об</a:t>
            </a:r>
            <a:r>
              <a:rPr lang="ru-RU" altLang="uk-UA" sz="2400" i="1" dirty="0"/>
              <a:t>ы</a:t>
            </a:r>
            <a:r>
              <a:rPr lang="uk-UA" altLang="uk-UA" sz="2400" i="1" dirty="0" err="1"/>
              <a:t>чного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местожительства</a:t>
            </a:r>
            <a:r>
              <a:rPr lang="uk-UA" altLang="uk-UA" sz="2400" i="1" dirty="0"/>
              <a:t> в результате </a:t>
            </a:r>
            <a:r>
              <a:rPr lang="uk-UA" altLang="uk-UA" sz="2400" i="1" dirty="0" err="1"/>
              <a:t>подобных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событий</a:t>
            </a:r>
            <a:r>
              <a:rPr lang="uk-UA" altLang="uk-UA" sz="2400" i="1" dirty="0"/>
              <a:t>, не </a:t>
            </a:r>
            <a:r>
              <a:rPr lang="uk-UA" altLang="uk-UA" sz="2400" i="1" dirty="0" err="1"/>
              <a:t>может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или</a:t>
            </a:r>
            <a:r>
              <a:rPr lang="uk-UA" altLang="uk-UA" sz="2400" i="1" dirty="0"/>
              <a:t> не </a:t>
            </a:r>
            <a:r>
              <a:rPr lang="uk-UA" altLang="uk-UA" sz="2400" i="1" dirty="0" err="1"/>
              <a:t>желает</a:t>
            </a:r>
            <a:r>
              <a:rPr lang="uk-UA" altLang="uk-UA" sz="2400" i="1" dirty="0"/>
              <a:t> вернуться в </a:t>
            </a:r>
            <a:r>
              <a:rPr lang="uk-UA" altLang="uk-UA" sz="2400" i="1" dirty="0" err="1"/>
              <a:t>нее</a:t>
            </a:r>
            <a:r>
              <a:rPr lang="uk-UA" altLang="uk-UA" sz="2400" i="1" dirty="0"/>
              <a:t> </a:t>
            </a:r>
            <a:r>
              <a:rPr lang="uk-UA" altLang="uk-UA" sz="2400" i="1" dirty="0" err="1"/>
              <a:t>вследствие</a:t>
            </a:r>
            <a:r>
              <a:rPr lang="uk-UA" altLang="uk-UA" sz="2400" i="1" dirty="0"/>
              <a:t> таких опасений».</a:t>
            </a:r>
            <a:endParaRPr lang="uk-UA" altLang="uk-UA" sz="2400" dirty="0"/>
          </a:p>
        </p:txBody>
      </p:sp>
    </p:spTree>
    <p:extLst>
      <p:ext uri="{BB962C8B-B14F-4D97-AF65-F5344CB8AC3E}">
        <p14:creationId xmlns:p14="http://schemas.microsoft.com/office/powerpoint/2010/main" val="161347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895985" y="526869"/>
            <a:ext cx="10698480" cy="1143000"/>
          </a:xfrm>
        </p:spPr>
        <p:txBody>
          <a:bodyPr>
            <a:normAutofit/>
          </a:bodyPr>
          <a:lstStyle/>
          <a:p>
            <a:pPr algn="ctr"/>
            <a:r>
              <a:rPr lang="ru-RU" altLang="uk-UA" sz="3600" dirty="0"/>
              <a:t>вполне обоснованные опасения преследований</a:t>
            </a:r>
            <a:endParaRPr lang="uk-UA" altLang="uk-UA" sz="3600" dirty="0"/>
          </a:p>
        </p:txBody>
      </p:sp>
      <p:sp>
        <p:nvSpPr>
          <p:cNvPr id="10243" name="Текст 2"/>
          <p:cNvSpPr>
            <a:spLocks noGrp="1"/>
          </p:cNvSpPr>
          <p:nvPr>
            <p:ph type="body" sz="half" idx="1"/>
          </p:nvPr>
        </p:nvSpPr>
        <p:spPr>
          <a:xfrm>
            <a:off x="1457688" y="1669869"/>
            <a:ext cx="9784080" cy="4166236"/>
          </a:xfrm>
        </p:spPr>
        <p:txBody>
          <a:bodyPr>
            <a:noAutofit/>
          </a:bodyPr>
          <a:lstStyle/>
          <a:p>
            <a:endParaRPr lang="ru-RU" altLang="uk-UA" sz="2800" dirty="0"/>
          </a:p>
          <a:p>
            <a:r>
              <a:rPr lang="ru-RU" altLang="uk-UA" sz="2800" dirty="0"/>
              <a:t>Субъективный элемент: </a:t>
            </a:r>
            <a:r>
              <a:rPr lang="ru-RU" altLang="uk-UA" sz="2800" i="1" dirty="0"/>
              <a:t>опасения, страх</a:t>
            </a:r>
          </a:p>
          <a:p>
            <a:endParaRPr lang="ru-RU" altLang="uk-UA" sz="2800" i="1" dirty="0"/>
          </a:p>
          <a:p>
            <a:r>
              <a:rPr lang="ru-RU" altLang="uk-UA" sz="2800" dirty="0"/>
              <a:t>Объективный элемент: </a:t>
            </a:r>
            <a:r>
              <a:rPr lang="ru-RU" altLang="uk-UA" sz="2800" i="1" dirty="0"/>
              <a:t>обоснованность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uk-UA" sz="2800" dirty="0"/>
              <a:t>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uk-UA" sz="2800" dirty="0"/>
              <a:t>    </a:t>
            </a:r>
            <a:r>
              <a:rPr lang="uk-UA" altLang="uk-UA" sz="2800" dirty="0" err="1"/>
              <a:t>Опасения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заявителя</a:t>
            </a:r>
            <a:r>
              <a:rPr lang="uk-UA" altLang="uk-UA" sz="2800" dirty="0"/>
              <a:t> </a:t>
            </a:r>
            <a:r>
              <a:rPr lang="uk-UA" altLang="uk-UA" sz="2800" dirty="0" err="1"/>
              <a:t>следует</a:t>
            </a:r>
            <a:r>
              <a:rPr lang="uk-UA" altLang="uk-UA" sz="2800" dirty="0"/>
              <a:t> </a:t>
            </a:r>
            <a:r>
              <a:rPr lang="uk-UA" altLang="uk-UA" sz="2800" dirty="0" err="1"/>
              <a:t>считать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вполне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обоснованными</a:t>
            </a:r>
            <a:r>
              <a:rPr lang="uk-UA" altLang="uk-UA" sz="2800" dirty="0"/>
              <a:t>, </a:t>
            </a:r>
            <a:r>
              <a:rPr lang="uk-UA" altLang="uk-UA" sz="2800" dirty="0" err="1"/>
              <a:t>если</a:t>
            </a:r>
            <a:r>
              <a:rPr lang="uk-UA" altLang="uk-UA" sz="2800" dirty="0"/>
              <a:t> </a:t>
            </a:r>
            <a:r>
              <a:rPr lang="uk-UA" altLang="uk-UA" sz="2800" dirty="0" err="1"/>
              <a:t>существует</a:t>
            </a:r>
            <a:r>
              <a:rPr lang="uk-UA" altLang="uk-UA" sz="2800" dirty="0"/>
              <a:t> </a:t>
            </a:r>
            <a:r>
              <a:rPr lang="uk-UA" altLang="uk-UA" sz="2800" b="1" dirty="0" err="1"/>
              <a:t>обоснованная</a:t>
            </a:r>
            <a:r>
              <a:rPr lang="uk-UA" altLang="uk-UA" sz="2800" dirty="0"/>
              <a:t> </a:t>
            </a:r>
            <a:r>
              <a:rPr lang="uk-UA" altLang="uk-UA" sz="2800" b="1" dirty="0" err="1"/>
              <a:t>вероятность</a:t>
            </a:r>
            <a:r>
              <a:rPr lang="uk-UA" altLang="uk-UA" sz="2800" b="1" dirty="0"/>
              <a:t> </a:t>
            </a:r>
            <a:r>
              <a:rPr lang="uk-UA" altLang="uk-UA" sz="2800" dirty="0"/>
              <a:t>того, </a:t>
            </a:r>
            <a:r>
              <a:rPr lang="uk-UA" altLang="uk-UA" sz="2800" dirty="0" err="1"/>
              <a:t>что</a:t>
            </a:r>
            <a:r>
              <a:rPr lang="uk-UA" altLang="uk-UA" sz="2800" dirty="0"/>
              <a:t> по </a:t>
            </a:r>
            <a:r>
              <a:rPr lang="uk-UA" altLang="uk-UA" sz="2800" dirty="0" err="1"/>
              <a:t>возвращении</a:t>
            </a:r>
            <a:r>
              <a:rPr lang="uk-UA" altLang="uk-UA" sz="2800" dirty="0"/>
              <a:t> в </a:t>
            </a:r>
            <a:r>
              <a:rPr lang="uk-UA" altLang="uk-UA" sz="2800" dirty="0" err="1"/>
              <a:t>страну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происхождения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заявителю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будет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причинен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вред</a:t>
            </a:r>
            <a:r>
              <a:rPr lang="uk-UA" altLang="uk-UA" sz="28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uk-UA" altLang="uk-UA" sz="2800" dirty="0"/>
          </a:p>
        </p:txBody>
      </p:sp>
    </p:spTree>
    <p:extLst>
      <p:ext uri="{BB962C8B-B14F-4D97-AF65-F5344CB8AC3E}">
        <p14:creationId xmlns:p14="http://schemas.microsoft.com/office/powerpoint/2010/main" val="241992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990242" y="349876"/>
            <a:ext cx="10566400" cy="1143000"/>
          </a:xfrm>
        </p:spPr>
        <p:txBody>
          <a:bodyPr/>
          <a:lstStyle/>
          <a:p>
            <a:pPr algn="ctr"/>
            <a:r>
              <a:rPr lang="ru-RU" altLang="uk-UA" sz="4000" dirty="0"/>
              <a:t>ПРЕСЛЕДОВАНИЯ</a:t>
            </a:r>
            <a:endParaRPr lang="uk-UA" altLang="uk-UA" sz="2800" dirty="0"/>
          </a:p>
        </p:txBody>
      </p:sp>
      <p:sp>
        <p:nvSpPr>
          <p:cNvPr id="11267" name="Текст 2"/>
          <p:cNvSpPr>
            <a:spLocks noGrp="1"/>
          </p:cNvSpPr>
          <p:nvPr>
            <p:ph type="body" sz="half" idx="1"/>
          </p:nvPr>
        </p:nvSpPr>
        <p:spPr>
          <a:xfrm>
            <a:off x="1371784" y="1557608"/>
            <a:ext cx="9966960" cy="47548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ru-RU" altLang="uk-UA" sz="2800" dirty="0"/>
              <a:t>причинение вреда, которого опасается заявитель, квалифицируется как преследование, т.е. </a:t>
            </a:r>
            <a:r>
              <a:rPr lang="ru-RU" altLang="uk-UA" sz="2800" b="1" dirty="0"/>
              <a:t>является серьезным нарушением прав человека или относится к другим видам серьезных нарушений</a:t>
            </a:r>
          </a:p>
          <a:p>
            <a:pPr>
              <a:spcAft>
                <a:spcPts val="1200"/>
              </a:spcAft>
            </a:pPr>
            <a:r>
              <a:rPr lang="ru-RU" altLang="uk-UA" sz="2800" b="1" dirty="0"/>
              <a:t>1) Нарушение фундаментальных, неотъемлемых прав</a:t>
            </a:r>
          </a:p>
          <a:p>
            <a:pPr>
              <a:spcAft>
                <a:spcPts val="1200"/>
              </a:spcAft>
            </a:pPr>
            <a:r>
              <a:rPr lang="ru-RU" altLang="uk-UA" sz="2800" b="1" dirty="0"/>
              <a:t>2) Серьезные нарушения других прав, особенно если они носят систематический или повторяющийся характер</a:t>
            </a:r>
          </a:p>
          <a:p>
            <a:pPr>
              <a:spcAft>
                <a:spcPts val="1200"/>
              </a:spcAft>
            </a:pPr>
            <a:r>
              <a:rPr lang="ru-RU" altLang="uk-UA" sz="2800" b="1" dirty="0"/>
              <a:t>3) Социальные, экономические и культурные права</a:t>
            </a:r>
          </a:p>
          <a:p>
            <a:pPr>
              <a:spcAft>
                <a:spcPts val="1200"/>
              </a:spcAft>
            </a:pPr>
            <a:endParaRPr lang="ru-RU" altLang="uk-UA" sz="2800" b="1" dirty="0"/>
          </a:p>
          <a:p>
            <a:pPr>
              <a:spcAft>
                <a:spcPts val="1200"/>
              </a:spcAft>
            </a:pPr>
            <a:endParaRPr lang="uk-UA" alt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226208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uk-UA" sz="4000" dirty="0"/>
              <a:t>Преследования: требование связи</a:t>
            </a:r>
            <a:endParaRPr lang="uk-UA" altLang="uk-UA" sz="4000" dirty="0"/>
          </a:p>
        </p:txBody>
      </p:sp>
      <p:sp>
        <p:nvSpPr>
          <p:cNvPr id="15363" name="Текст 2"/>
          <p:cNvSpPr>
            <a:spLocks noGrp="1"/>
          </p:cNvSpPr>
          <p:nvPr>
            <p:ph type="body" sz="half" idx="1"/>
          </p:nvPr>
        </p:nvSpPr>
        <p:spPr>
          <a:xfrm>
            <a:off x="1110343" y="1905001"/>
            <a:ext cx="9953897" cy="4181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uk-UA" sz="2800" dirty="0"/>
              <a:t>связь с одним или несколькими основаниями, перечисленными в Конвенции 1951 г. :</a:t>
            </a:r>
          </a:p>
          <a:p>
            <a:pPr marL="0" indent="0">
              <a:buNone/>
            </a:pPr>
            <a:r>
              <a:rPr lang="ru-RU" altLang="uk-UA" sz="2800" dirty="0"/>
              <a:t>- раса, </a:t>
            </a:r>
          </a:p>
          <a:p>
            <a:pPr marL="0" indent="0">
              <a:buNone/>
            </a:pPr>
            <a:r>
              <a:rPr lang="ru-RU" altLang="uk-UA" sz="2800" dirty="0"/>
              <a:t>- вероисповедание, </a:t>
            </a:r>
          </a:p>
          <a:p>
            <a:pPr marL="0" indent="0">
              <a:buNone/>
            </a:pPr>
            <a:r>
              <a:rPr lang="ru-RU" altLang="uk-UA" sz="2800" dirty="0"/>
              <a:t>- гражданство, </a:t>
            </a:r>
          </a:p>
          <a:p>
            <a:pPr marL="0" indent="0">
              <a:buNone/>
            </a:pPr>
            <a:r>
              <a:rPr lang="ru-RU" altLang="uk-UA" sz="2800" dirty="0"/>
              <a:t>- принадлежность к определенной социальной </a:t>
            </a:r>
            <a:r>
              <a:rPr lang="uk-UA" altLang="uk-UA" sz="2800" dirty="0" err="1"/>
              <a:t>группе</a:t>
            </a:r>
            <a:r>
              <a:rPr lang="uk-UA" altLang="uk-UA" sz="2800" dirty="0"/>
              <a:t>,</a:t>
            </a:r>
          </a:p>
          <a:p>
            <a:pPr marL="0" indent="0">
              <a:buNone/>
            </a:pPr>
            <a:r>
              <a:rPr lang="uk-UA" altLang="uk-UA" sz="2800" dirty="0"/>
              <a:t>- </a:t>
            </a:r>
            <a:r>
              <a:rPr lang="uk-UA" altLang="uk-UA" sz="2800" dirty="0" err="1"/>
              <a:t>политические</a:t>
            </a:r>
            <a:r>
              <a:rPr lang="uk-UA" altLang="uk-UA" sz="2800" dirty="0"/>
              <a:t> </a:t>
            </a:r>
            <a:r>
              <a:rPr lang="uk-UA" altLang="uk-UA" sz="2800" dirty="0" err="1"/>
              <a:t>убеждения</a:t>
            </a:r>
            <a:r>
              <a:rPr lang="uk-UA" altLang="uk-UA" sz="2800" dirty="0"/>
              <a:t>.</a:t>
            </a:r>
          </a:p>
          <a:p>
            <a:pPr marL="0" indent="0">
              <a:buNone/>
            </a:pPr>
            <a:endParaRPr lang="uk-UA" altLang="uk-UA" sz="2800" dirty="0"/>
          </a:p>
        </p:txBody>
      </p:sp>
    </p:spTree>
    <p:extLst>
      <p:ext uri="{BB962C8B-B14F-4D97-AF65-F5344CB8AC3E}">
        <p14:creationId xmlns:p14="http://schemas.microsoft.com/office/powerpoint/2010/main" val="203468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098004" y="330926"/>
            <a:ext cx="10566400" cy="1143000"/>
          </a:xfrm>
        </p:spPr>
        <p:txBody>
          <a:bodyPr>
            <a:normAutofit/>
          </a:bodyPr>
          <a:lstStyle/>
          <a:p>
            <a:pPr algn="ctr"/>
            <a:r>
              <a:rPr lang="ru-RU" altLang="uk-UA" sz="3600" dirty="0"/>
              <a:t>Определенная социальная группа</a:t>
            </a:r>
            <a:endParaRPr lang="uk-UA" altLang="uk-UA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43190" y="1291046"/>
            <a:ext cx="10282306" cy="4665617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uk-UA" sz="2400" dirty="0"/>
              <a:t>Группа </a:t>
            </a:r>
            <a:r>
              <a:rPr lang="uk-UA" sz="2400" dirty="0" err="1"/>
              <a:t>лиц</a:t>
            </a:r>
            <a:r>
              <a:rPr lang="uk-UA" sz="2400" dirty="0"/>
              <a:t>, </a:t>
            </a:r>
            <a:r>
              <a:rPr lang="uk-UA" sz="2400" dirty="0" err="1"/>
              <a:t>которые</a:t>
            </a:r>
            <a:r>
              <a:rPr lang="uk-UA" sz="2400" dirty="0"/>
              <a:t> </a:t>
            </a:r>
            <a:r>
              <a:rPr lang="uk-UA" sz="2400" dirty="0" err="1"/>
              <a:t>обладают</a:t>
            </a:r>
            <a:r>
              <a:rPr lang="uk-UA" sz="2400" dirty="0"/>
              <a:t> </a:t>
            </a:r>
            <a:r>
              <a:rPr lang="uk-UA" sz="2400" dirty="0" err="1"/>
              <a:t>общей</a:t>
            </a:r>
            <a:r>
              <a:rPr lang="uk-UA" sz="2400" dirty="0"/>
              <a:t> </a:t>
            </a:r>
            <a:r>
              <a:rPr lang="uk-UA" sz="2400" dirty="0" err="1"/>
              <a:t>характеристикой</a:t>
            </a:r>
            <a:r>
              <a:rPr lang="uk-UA" sz="2400" dirty="0"/>
              <a:t> </a:t>
            </a:r>
            <a:r>
              <a:rPr lang="uk-UA" sz="2400" dirty="0" err="1"/>
              <a:t>помимо</a:t>
            </a:r>
            <a:r>
              <a:rPr lang="uk-UA" sz="2400" dirty="0"/>
              <a:t> </a:t>
            </a:r>
            <a:r>
              <a:rPr lang="uk-UA" sz="2400" dirty="0" err="1"/>
              <a:t>угрозы</a:t>
            </a:r>
            <a:r>
              <a:rPr lang="uk-UA" sz="2400" dirty="0"/>
              <a:t> </a:t>
            </a:r>
            <a:r>
              <a:rPr lang="uk-UA" sz="2400" dirty="0" err="1"/>
              <a:t>преследования</a:t>
            </a:r>
            <a:r>
              <a:rPr lang="uk-UA" sz="2400" dirty="0"/>
              <a:t> </a:t>
            </a:r>
            <a:r>
              <a:rPr lang="uk-UA" sz="2400" dirty="0" err="1"/>
              <a:t>или</a:t>
            </a:r>
            <a:r>
              <a:rPr lang="uk-UA" sz="2400" dirty="0"/>
              <a:t> </a:t>
            </a:r>
            <a:r>
              <a:rPr lang="uk-UA" sz="2400" dirty="0" err="1"/>
              <a:t>которые</a:t>
            </a:r>
            <a:r>
              <a:rPr lang="uk-UA" sz="2400" dirty="0"/>
              <a:t> </a:t>
            </a:r>
            <a:r>
              <a:rPr lang="uk-UA" sz="2400" dirty="0" err="1"/>
              <a:t>воспринимаются</a:t>
            </a:r>
            <a:r>
              <a:rPr lang="uk-UA" sz="2400" dirty="0"/>
              <a:t> </a:t>
            </a:r>
            <a:r>
              <a:rPr lang="uk-UA" sz="2400" dirty="0" err="1"/>
              <a:t>обществом</a:t>
            </a:r>
            <a:r>
              <a:rPr lang="uk-UA" sz="2400" dirty="0"/>
              <a:t> </a:t>
            </a:r>
            <a:r>
              <a:rPr lang="uk-UA" sz="2400" dirty="0" err="1"/>
              <a:t>как</a:t>
            </a:r>
            <a:r>
              <a:rPr lang="uk-UA" sz="2400" dirty="0"/>
              <a:t> группа </a:t>
            </a:r>
            <a:r>
              <a:rPr lang="uk-UA" sz="2400" dirty="0" err="1"/>
              <a:t>лиц</a:t>
            </a:r>
            <a:r>
              <a:rPr lang="uk-UA" sz="2400" dirty="0"/>
              <a:t>. </a:t>
            </a:r>
          </a:p>
          <a:p>
            <a:pPr marL="0" indent="0">
              <a:spcAft>
                <a:spcPts val="1200"/>
              </a:spcAft>
              <a:buNone/>
              <a:defRPr/>
            </a:pPr>
            <a:r>
              <a:rPr lang="uk-UA" sz="2400" dirty="0" err="1"/>
              <a:t>Такая</a:t>
            </a:r>
            <a:r>
              <a:rPr lang="uk-UA" sz="2400" dirty="0"/>
              <a:t> </a:t>
            </a:r>
            <a:r>
              <a:rPr lang="uk-UA" sz="2400" b="1" dirty="0" err="1"/>
              <a:t>общая</a:t>
            </a:r>
            <a:r>
              <a:rPr lang="uk-UA" sz="2400" b="1" dirty="0"/>
              <a:t> характеристика </a:t>
            </a:r>
            <a:r>
              <a:rPr lang="uk-UA" sz="2400" b="1" dirty="0" err="1"/>
              <a:t>является</a:t>
            </a:r>
            <a:r>
              <a:rPr lang="uk-UA" sz="2400" b="1" dirty="0"/>
              <a:t>:</a:t>
            </a:r>
          </a:p>
          <a:p>
            <a:pPr>
              <a:spcAft>
                <a:spcPts val="1200"/>
              </a:spcAft>
              <a:defRPr/>
            </a:pPr>
            <a:r>
              <a:rPr lang="uk-UA" sz="2400" b="1" dirty="0" err="1"/>
              <a:t>врожденной</a:t>
            </a:r>
            <a:r>
              <a:rPr lang="uk-UA" sz="2400" b="1" dirty="0"/>
              <a:t> </a:t>
            </a:r>
            <a:r>
              <a:rPr lang="uk-UA" sz="2400" dirty="0"/>
              <a:t>– </a:t>
            </a:r>
            <a:r>
              <a:rPr lang="uk-UA" sz="2400" dirty="0" err="1"/>
              <a:t>например</a:t>
            </a:r>
            <a:r>
              <a:rPr lang="uk-UA" sz="2400" dirty="0"/>
              <a:t>, </a:t>
            </a:r>
            <a:r>
              <a:rPr lang="uk-UA" sz="2400" dirty="0" err="1"/>
              <a:t>пол</a:t>
            </a:r>
            <a:r>
              <a:rPr lang="uk-UA" sz="2400" dirty="0"/>
              <a:t>, раса, каста, </a:t>
            </a:r>
            <a:r>
              <a:rPr lang="uk-UA" sz="2400" dirty="0" err="1"/>
              <a:t>родственные</a:t>
            </a:r>
            <a:r>
              <a:rPr lang="uk-UA" sz="2400" dirty="0"/>
              <a:t> </a:t>
            </a:r>
            <a:r>
              <a:rPr lang="uk-UA" sz="2400" dirty="0" err="1"/>
              <a:t>узы</a:t>
            </a:r>
            <a:r>
              <a:rPr lang="uk-UA" sz="2400" dirty="0"/>
              <a:t>, </a:t>
            </a:r>
            <a:r>
              <a:rPr lang="uk-UA" sz="2400" dirty="0" err="1"/>
              <a:t>языковая</a:t>
            </a:r>
            <a:r>
              <a:rPr lang="uk-UA" sz="2400" dirty="0"/>
              <a:t> </a:t>
            </a:r>
            <a:r>
              <a:rPr lang="uk-UA" sz="2400" dirty="0" err="1"/>
              <a:t>среда</a:t>
            </a:r>
            <a:r>
              <a:rPr lang="uk-UA" sz="2400" dirty="0"/>
              <a:t> </a:t>
            </a:r>
            <a:r>
              <a:rPr lang="uk-UA" sz="2400" dirty="0" err="1"/>
              <a:t>или</a:t>
            </a:r>
            <a:r>
              <a:rPr lang="uk-UA" sz="2400" dirty="0"/>
              <a:t> </a:t>
            </a:r>
            <a:r>
              <a:rPr lang="uk-UA" sz="2400" dirty="0" err="1"/>
              <a:t>сексуальная</a:t>
            </a:r>
            <a:r>
              <a:rPr lang="uk-UA" sz="2400" dirty="0"/>
              <a:t> </a:t>
            </a:r>
            <a:r>
              <a:rPr lang="uk-UA" sz="2400" dirty="0" err="1"/>
              <a:t>ориентация</a:t>
            </a:r>
            <a:r>
              <a:rPr lang="uk-UA" sz="2400" dirty="0"/>
              <a:t>;</a:t>
            </a:r>
          </a:p>
          <a:p>
            <a:pPr>
              <a:spcAft>
                <a:spcPts val="1200"/>
              </a:spcAft>
              <a:defRPr/>
            </a:pPr>
            <a:r>
              <a:rPr lang="uk-UA" sz="2400" b="1" dirty="0" err="1"/>
              <a:t>неизменяемой</a:t>
            </a:r>
            <a:r>
              <a:rPr lang="uk-UA" sz="2400" b="1" dirty="0"/>
              <a:t> </a:t>
            </a:r>
            <a:r>
              <a:rPr lang="uk-UA" sz="2400" dirty="0"/>
              <a:t>– в силу того, </a:t>
            </a:r>
            <a:r>
              <a:rPr lang="uk-UA" sz="2400" dirty="0" err="1"/>
              <a:t>что</a:t>
            </a:r>
            <a:r>
              <a:rPr lang="uk-UA" sz="2400" dirty="0"/>
              <a:t> </a:t>
            </a:r>
            <a:r>
              <a:rPr lang="uk-UA" sz="2400" dirty="0" err="1"/>
              <a:t>она</a:t>
            </a:r>
            <a:r>
              <a:rPr lang="uk-UA" sz="2400" dirty="0"/>
              <a:t> </a:t>
            </a:r>
            <a:r>
              <a:rPr lang="uk-UA" sz="2400" dirty="0" err="1"/>
              <a:t>относится</a:t>
            </a:r>
            <a:r>
              <a:rPr lang="uk-UA" sz="2400" dirty="0"/>
              <a:t> к </a:t>
            </a:r>
            <a:r>
              <a:rPr lang="uk-UA" sz="2400" dirty="0" err="1"/>
              <a:t>прошлому</a:t>
            </a:r>
            <a:r>
              <a:rPr lang="uk-UA" sz="2400" dirty="0"/>
              <a:t> </a:t>
            </a:r>
            <a:r>
              <a:rPr lang="uk-UA" sz="2400" dirty="0" err="1"/>
              <a:t>человека</a:t>
            </a:r>
            <a:r>
              <a:rPr lang="uk-UA" sz="2400" dirty="0"/>
              <a:t>: </a:t>
            </a:r>
            <a:r>
              <a:rPr lang="uk-UA" sz="2400" dirty="0" err="1"/>
              <a:t>например</a:t>
            </a:r>
            <a:r>
              <a:rPr lang="uk-UA" sz="2400" dirty="0"/>
              <a:t>, </a:t>
            </a:r>
            <a:r>
              <a:rPr lang="uk-UA" sz="2400" dirty="0" err="1"/>
              <a:t>бывший</a:t>
            </a:r>
            <a:r>
              <a:rPr lang="uk-UA" sz="2400" dirty="0"/>
              <a:t> </a:t>
            </a:r>
            <a:r>
              <a:rPr lang="uk-UA" sz="2400" dirty="0" err="1"/>
              <a:t>военный</a:t>
            </a:r>
            <a:r>
              <a:rPr lang="uk-UA" sz="2400" dirty="0"/>
              <a:t>, </a:t>
            </a:r>
            <a:r>
              <a:rPr lang="uk-UA" sz="2400" dirty="0" err="1"/>
              <a:t>бывший</a:t>
            </a:r>
            <a:r>
              <a:rPr lang="uk-UA" sz="2400" dirty="0"/>
              <a:t> член </a:t>
            </a:r>
            <a:r>
              <a:rPr lang="uk-UA" sz="2400" dirty="0" err="1"/>
              <a:t>профсоюза</a:t>
            </a:r>
            <a:r>
              <a:rPr lang="uk-UA" sz="2400" dirty="0"/>
              <a:t> </a:t>
            </a:r>
            <a:r>
              <a:rPr lang="uk-UA" sz="2400" dirty="0" err="1"/>
              <a:t>или</a:t>
            </a:r>
            <a:r>
              <a:rPr lang="uk-UA" sz="2400" dirty="0"/>
              <a:t> </a:t>
            </a:r>
            <a:r>
              <a:rPr lang="uk-UA" sz="2400" dirty="0" err="1"/>
              <a:t>бывший</a:t>
            </a:r>
            <a:r>
              <a:rPr lang="uk-UA" sz="2400" dirty="0"/>
              <a:t> </a:t>
            </a:r>
            <a:r>
              <a:rPr lang="uk-UA" sz="2400" dirty="0" err="1"/>
              <a:t>землевладелец</a:t>
            </a:r>
            <a:r>
              <a:rPr lang="uk-UA" sz="2400" dirty="0"/>
              <a:t>;</a:t>
            </a:r>
          </a:p>
          <a:p>
            <a:pPr>
              <a:spcAft>
                <a:spcPts val="1200"/>
              </a:spcAft>
              <a:defRPr/>
            </a:pPr>
            <a:r>
              <a:rPr lang="uk-UA" sz="2400" b="1" dirty="0"/>
              <a:t>по </a:t>
            </a:r>
            <a:r>
              <a:rPr lang="uk-UA" sz="2400" b="1" dirty="0" err="1"/>
              <a:t>иным</a:t>
            </a:r>
            <a:r>
              <a:rPr lang="uk-UA" sz="2400" b="1" dirty="0"/>
              <a:t> причинам </a:t>
            </a:r>
            <a:r>
              <a:rPr lang="uk-UA" sz="2400" b="1" dirty="0" err="1"/>
              <a:t>фундаментальной</a:t>
            </a:r>
            <a:r>
              <a:rPr lang="uk-UA" sz="2400" b="1" dirty="0"/>
              <a:t> </a:t>
            </a:r>
            <a:r>
              <a:rPr lang="uk-UA" sz="2400" dirty="0"/>
              <a:t>для </a:t>
            </a:r>
            <a:r>
              <a:rPr lang="uk-UA" sz="2400" dirty="0" err="1"/>
              <a:t>идентичности</a:t>
            </a:r>
            <a:r>
              <a:rPr lang="uk-UA" sz="2400" dirty="0"/>
              <a:t>, </a:t>
            </a:r>
            <a:r>
              <a:rPr lang="uk-UA" sz="2400" dirty="0" err="1"/>
              <a:t>совести</a:t>
            </a:r>
            <a:r>
              <a:rPr lang="uk-UA" sz="2400" dirty="0"/>
              <a:t> </a:t>
            </a:r>
            <a:r>
              <a:rPr lang="uk-UA" sz="2400" dirty="0" err="1"/>
              <a:t>или</a:t>
            </a:r>
            <a:r>
              <a:rPr lang="uk-UA" sz="2400" dirty="0"/>
              <a:t> </a:t>
            </a:r>
            <a:r>
              <a:rPr lang="uk-UA" sz="2400" dirty="0" err="1"/>
              <a:t>реализации</a:t>
            </a:r>
            <a:r>
              <a:rPr lang="uk-UA" sz="2400" dirty="0"/>
              <a:t> прав </a:t>
            </a:r>
            <a:r>
              <a:rPr lang="uk-UA" sz="2400" dirty="0" err="1"/>
              <a:t>человека</a:t>
            </a:r>
            <a:r>
              <a:rPr lang="uk-UA" sz="2400" dirty="0"/>
              <a:t>, </a:t>
            </a:r>
            <a:r>
              <a:rPr lang="uk-UA" sz="2400" dirty="0" err="1"/>
              <a:t>настолько</a:t>
            </a:r>
            <a:r>
              <a:rPr lang="uk-UA" sz="2400" dirty="0"/>
              <a:t>, </a:t>
            </a:r>
            <a:r>
              <a:rPr lang="uk-UA" sz="2400" dirty="0" err="1"/>
              <a:t>что</a:t>
            </a:r>
            <a:r>
              <a:rPr lang="uk-UA" sz="2400" dirty="0"/>
              <a:t> от </a:t>
            </a:r>
            <a:r>
              <a:rPr lang="uk-UA" sz="2400" dirty="0" err="1"/>
              <a:t>человека</a:t>
            </a:r>
            <a:r>
              <a:rPr lang="uk-UA" sz="2400" dirty="0"/>
              <a:t> </a:t>
            </a:r>
            <a:r>
              <a:rPr lang="uk-UA" sz="2400" dirty="0" err="1"/>
              <a:t>нельзя</a:t>
            </a:r>
            <a:r>
              <a:rPr lang="uk-UA" sz="2400" dirty="0"/>
              <a:t> </a:t>
            </a:r>
            <a:r>
              <a:rPr lang="uk-UA" sz="2400" dirty="0" err="1"/>
              <a:t>требовать</a:t>
            </a:r>
            <a:r>
              <a:rPr lang="uk-UA" sz="2400" dirty="0"/>
              <a:t>, </a:t>
            </a:r>
            <a:r>
              <a:rPr lang="uk-UA" sz="2400" dirty="0" err="1"/>
              <a:t>чтобы</a:t>
            </a:r>
            <a:r>
              <a:rPr lang="uk-UA" sz="2400" dirty="0"/>
              <a:t> он </a:t>
            </a:r>
            <a:r>
              <a:rPr lang="uk-UA" sz="2400" dirty="0" err="1"/>
              <a:t>изменил</a:t>
            </a:r>
            <a:r>
              <a:rPr lang="uk-UA" sz="2400" dirty="0"/>
              <a:t> </a:t>
            </a:r>
            <a:r>
              <a:rPr lang="uk-UA" sz="2400" dirty="0" err="1"/>
              <a:t>ее</a:t>
            </a:r>
            <a:r>
              <a:rPr lang="uk-UA" sz="2400" dirty="0"/>
              <a:t> </a:t>
            </a:r>
            <a:r>
              <a:rPr lang="uk-UA" sz="2400" dirty="0" err="1"/>
              <a:t>или</a:t>
            </a:r>
            <a:r>
              <a:rPr lang="uk-UA" sz="2400" dirty="0"/>
              <a:t> </a:t>
            </a:r>
            <a:r>
              <a:rPr lang="uk-UA" sz="2400" dirty="0" err="1"/>
              <a:t>отказался</a:t>
            </a:r>
            <a:r>
              <a:rPr lang="uk-UA" sz="2400" dirty="0"/>
              <a:t> от </a:t>
            </a:r>
            <a:r>
              <a:rPr lang="uk-UA" sz="2400" dirty="0" err="1"/>
              <a:t>нее</a:t>
            </a:r>
            <a:r>
              <a:rPr lang="uk-UA" sz="2400" dirty="0"/>
              <a:t>.</a:t>
            </a:r>
          </a:p>
          <a:p>
            <a:pPr marL="0" indent="0">
              <a:spcAft>
                <a:spcPts val="1200"/>
              </a:spcAft>
              <a:buNone/>
              <a:defRPr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41745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016000" y="452907"/>
            <a:ext cx="10566400" cy="1143000"/>
          </a:xfrm>
        </p:spPr>
        <p:txBody>
          <a:bodyPr>
            <a:normAutofit/>
          </a:bodyPr>
          <a:lstStyle/>
          <a:p>
            <a:pPr algn="ctr"/>
            <a:r>
              <a:rPr lang="ru-RU" altLang="uk-UA" sz="3600" dirty="0"/>
              <a:t>Вероисповедание</a:t>
            </a:r>
            <a:endParaRPr lang="uk-UA" altLang="uk-UA" sz="3600" dirty="0"/>
          </a:p>
        </p:txBody>
      </p:sp>
      <p:sp>
        <p:nvSpPr>
          <p:cNvPr id="18435" name="Текст 2"/>
          <p:cNvSpPr>
            <a:spLocks noGrp="1"/>
          </p:cNvSpPr>
          <p:nvPr>
            <p:ph type="body" sz="half" idx="1"/>
          </p:nvPr>
        </p:nvSpPr>
        <p:spPr>
          <a:xfrm>
            <a:off x="849086" y="1905001"/>
            <a:ext cx="10733314" cy="4090036"/>
          </a:xfrm>
        </p:spPr>
        <p:txBody>
          <a:bodyPr>
            <a:noAutofit/>
          </a:bodyPr>
          <a:lstStyle/>
          <a:p>
            <a:r>
              <a:rPr lang="uk-UA" altLang="uk-UA" sz="2800" dirty="0" err="1"/>
              <a:t>серьезные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ограничения</a:t>
            </a:r>
            <a:r>
              <a:rPr lang="uk-UA" altLang="uk-UA" sz="2800" dirty="0"/>
              <a:t> </a:t>
            </a:r>
            <a:r>
              <a:rPr lang="uk-UA" altLang="uk-UA" sz="2800" dirty="0" err="1"/>
              <a:t>свободы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вероисповедания</a:t>
            </a:r>
            <a:r>
              <a:rPr lang="uk-UA" altLang="uk-UA" sz="2800" dirty="0"/>
              <a:t>: </a:t>
            </a:r>
            <a:r>
              <a:rPr lang="uk-UA" altLang="uk-UA" sz="2800" dirty="0" err="1"/>
              <a:t>например</a:t>
            </a:r>
            <a:r>
              <a:rPr lang="uk-UA" altLang="uk-UA" sz="2800" dirty="0"/>
              <a:t>, </a:t>
            </a:r>
            <a:r>
              <a:rPr lang="uk-UA" altLang="uk-UA" sz="2800" i="1" dirty="0" err="1"/>
              <a:t>запрет</a:t>
            </a:r>
            <a:r>
              <a:rPr lang="uk-UA" altLang="uk-UA" sz="2800" dirty="0"/>
              <a:t> на </a:t>
            </a:r>
            <a:r>
              <a:rPr lang="uk-UA" altLang="uk-UA" sz="2800" dirty="0" err="1"/>
              <a:t>принадлежность</a:t>
            </a:r>
            <a:r>
              <a:rPr lang="uk-UA" altLang="uk-UA" sz="2800" dirty="0"/>
              <a:t> к </a:t>
            </a:r>
            <a:r>
              <a:rPr lang="uk-UA" altLang="uk-UA" sz="2800" dirty="0" err="1"/>
              <a:t>религиозной</a:t>
            </a:r>
            <a:r>
              <a:rPr lang="uk-UA" altLang="uk-UA" sz="2800" dirty="0"/>
              <a:t> общине </a:t>
            </a:r>
            <a:r>
              <a:rPr lang="uk-UA" altLang="uk-UA" sz="2800" dirty="0" err="1"/>
              <a:t>или</a:t>
            </a:r>
            <a:r>
              <a:rPr lang="uk-UA" altLang="uk-UA" sz="2800" dirty="0"/>
              <a:t> </a:t>
            </a:r>
            <a:r>
              <a:rPr lang="uk-UA" altLang="uk-UA" sz="2800" dirty="0" err="1"/>
              <a:t>религиозное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обучение</a:t>
            </a:r>
            <a:r>
              <a:rPr lang="uk-UA" altLang="uk-UA" sz="2800" dirty="0"/>
              <a:t>;</a:t>
            </a:r>
          </a:p>
          <a:p>
            <a:endParaRPr lang="uk-UA" altLang="uk-UA" sz="2800" dirty="0"/>
          </a:p>
          <a:p>
            <a:r>
              <a:rPr lang="uk-UA" altLang="uk-UA" sz="2800" dirty="0" err="1"/>
              <a:t>серьезная</a:t>
            </a:r>
            <a:r>
              <a:rPr lang="uk-UA" altLang="uk-UA" sz="2800" dirty="0"/>
              <a:t> </a:t>
            </a:r>
            <a:r>
              <a:rPr lang="uk-UA" altLang="uk-UA" sz="2800" i="1" dirty="0" err="1"/>
              <a:t>дискриминация</a:t>
            </a:r>
            <a:r>
              <a:rPr lang="uk-UA" altLang="uk-UA" sz="2800" dirty="0"/>
              <a:t> по </a:t>
            </a:r>
            <a:r>
              <a:rPr lang="uk-UA" altLang="uk-UA" sz="2800" dirty="0" err="1"/>
              <a:t>причине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принадлежности</a:t>
            </a:r>
            <a:r>
              <a:rPr lang="uk-UA" altLang="uk-UA" sz="2800" dirty="0"/>
              <a:t> к </a:t>
            </a:r>
            <a:r>
              <a:rPr lang="uk-UA" altLang="uk-UA" sz="2800" dirty="0" err="1"/>
              <a:t>определенной</a:t>
            </a:r>
            <a:r>
              <a:rPr lang="uk-UA" altLang="uk-UA" sz="2800" dirty="0"/>
              <a:t> </a:t>
            </a:r>
            <a:r>
              <a:rPr lang="uk-UA" altLang="uk-UA" sz="2800" dirty="0" err="1"/>
              <a:t>религиозной</a:t>
            </a:r>
            <a:r>
              <a:rPr lang="uk-UA" altLang="uk-UA" sz="2800" dirty="0"/>
              <a:t> общине;</a:t>
            </a:r>
          </a:p>
          <a:p>
            <a:endParaRPr lang="uk-UA" altLang="uk-UA" sz="2800" dirty="0"/>
          </a:p>
          <a:p>
            <a:r>
              <a:rPr lang="uk-UA" altLang="uk-UA" sz="2800" dirty="0" err="1"/>
              <a:t>насильственное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обращение</a:t>
            </a:r>
            <a:r>
              <a:rPr lang="uk-UA" altLang="uk-UA" sz="2800" dirty="0"/>
              <a:t> в </a:t>
            </a:r>
            <a:r>
              <a:rPr lang="uk-UA" altLang="uk-UA" sz="2800" dirty="0" err="1"/>
              <a:t>религию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или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принуждение</a:t>
            </a:r>
            <a:r>
              <a:rPr lang="uk-UA" altLang="uk-UA" sz="2800" dirty="0"/>
              <a:t> к </a:t>
            </a:r>
            <a:r>
              <a:rPr lang="uk-UA" altLang="uk-UA" sz="2800" dirty="0" err="1"/>
              <a:t>исполнению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или</a:t>
            </a:r>
            <a:r>
              <a:rPr lang="uk-UA" altLang="uk-UA" sz="2800" dirty="0"/>
              <a:t> </a:t>
            </a:r>
            <a:r>
              <a:rPr lang="uk-UA" altLang="uk-UA" sz="2800" dirty="0" err="1"/>
              <a:t>соблюдению</a:t>
            </a:r>
            <a:r>
              <a:rPr lang="uk-UA" altLang="uk-UA" sz="2800" dirty="0"/>
              <a:t> </a:t>
            </a:r>
            <a:r>
              <a:rPr lang="uk-UA" altLang="uk-UA" sz="2800" dirty="0" err="1"/>
              <a:t>религиозных</a:t>
            </a:r>
            <a:r>
              <a:rPr lang="uk-UA" altLang="uk-UA" sz="2800" dirty="0"/>
              <a:t> </a:t>
            </a:r>
            <a:r>
              <a:rPr lang="uk-UA" altLang="uk-UA" sz="2800" dirty="0" err="1"/>
              <a:t>обрядов</a:t>
            </a:r>
            <a:endParaRPr lang="uk-UA" altLang="uk-UA" sz="2800" dirty="0"/>
          </a:p>
        </p:txBody>
      </p:sp>
    </p:spTree>
    <p:extLst>
      <p:ext uri="{BB962C8B-B14F-4D97-AF65-F5344CB8AC3E}">
        <p14:creationId xmlns:p14="http://schemas.microsoft.com/office/powerpoint/2010/main" val="307252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716</TotalTime>
  <Words>2342</Words>
  <Application>Microsoft Office PowerPoint</Application>
  <PresentationFormat>Широкоэкранный</PresentationFormat>
  <Paragraphs>196</Paragraphs>
  <Slides>33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1" baseType="lpstr">
      <vt:lpstr>Arial</vt:lpstr>
      <vt:lpstr>Calibri</vt:lpstr>
      <vt:lpstr>Cambria</vt:lpstr>
      <vt:lpstr>Rockwell</vt:lpstr>
      <vt:lpstr>Rockwell Condensed</vt:lpstr>
      <vt:lpstr>Times New Roman</vt:lpstr>
      <vt:lpstr>Wingdings</vt:lpstr>
      <vt:lpstr>Дерево</vt:lpstr>
      <vt:lpstr>Определение СТАТУСа БЕЖЕНЦА и ДОПОЛНИТЕЛЬНАЯ ЗАЩИТА  </vt:lpstr>
      <vt:lpstr>ОПРЕДЕЛЕНИЕ СТАТУСА БЕЖЕНЦА</vt:lpstr>
      <vt:lpstr>Понятие «Беженец»</vt:lpstr>
      <vt:lpstr>подпункт 2 пункта А статьи 1 Конвенции 1951 г.</vt:lpstr>
      <vt:lpstr>вполне обоснованные опасения преследований</vt:lpstr>
      <vt:lpstr>ПРЕСЛЕДОВАНИЯ</vt:lpstr>
      <vt:lpstr>Преследования: требование связи</vt:lpstr>
      <vt:lpstr>Определенная социальная группа</vt:lpstr>
      <vt:lpstr>Вероисповедание</vt:lpstr>
      <vt:lpstr>Политические убеждения</vt:lpstr>
      <vt:lpstr>Защита государства</vt:lpstr>
      <vt:lpstr>Агенты преследований</vt:lpstr>
      <vt:lpstr>Альтернатива внутреннего перемещения</vt:lpstr>
      <vt:lpstr>Преследование по причинам, связанным с воинской повинностью</vt:lpstr>
      <vt:lpstr>Беженцы «на месте» (sur place)</vt:lpstr>
      <vt:lpstr>Лица, спасающиеся от вооруженного конфликта</vt:lpstr>
      <vt:lpstr>ДОПОЛНИТЕЛЬНАЯ ЗАЩИТА</vt:lpstr>
      <vt:lpstr>ДОПОЛНИТЕЛЬНАЯ ЗАЩИТА</vt:lpstr>
      <vt:lpstr>ДОПОЛНИТЕЛЬНАЯ ЗАЩИТА</vt:lpstr>
      <vt:lpstr>ДОПОЛНИТЕЛЬНАЯ ЗАЩИТА</vt:lpstr>
      <vt:lpstr>ДОПОЛНИТЕЛЬНАЯ ЗАЩИТА основание – право на жизнь</vt:lpstr>
      <vt:lpstr>ДОПОЛНИТЕЛЬНАЯ ЗАЩИТА основание – запрещение пыток</vt:lpstr>
      <vt:lpstr>ДОПОЛНИТЕЛЬНАЯ ЗАЩИТА основание – обстановка всеобщего насилия</vt:lpstr>
      <vt:lpstr>ДОПОЛНИТЕЛЬНАЯ ЗАЩИТА основание – обстановка всеобщего насилия</vt:lpstr>
      <vt:lpstr>Прибытие в украину</vt:lpstr>
      <vt:lpstr>Незаконное пересечение границы лицом, которое намеревается обратиться за защитой в Украине</vt:lpstr>
      <vt:lpstr>Принцип Невысылки</vt:lpstr>
      <vt:lpstr>Принцип невысылки</vt:lpstr>
      <vt:lpstr>Принцип невысылки</vt:lpstr>
      <vt:lpstr>Принцип невысылки</vt:lpstr>
      <vt:lpstr>Принцип невысылки в практике ЕСПЧ</vt:lpstr>
      <vt:lpstr>Принцип невысылки в практике ЕСПЧ</vt:lpstr>
      <vt:lpstr>Спасибо за внимание!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СТАТУСА БЕЖЕНЦА и ДОПОЛНИТЕЛЬНАЯ ЗАЩИТА</dc:title>
  <dc:creator>Julie Nosenko</dc:creator>
  <cp:lastModifiedBy>Andrew</cp:lastModifiedBy>
  <cp:revision>37</cp:revision>
  <cp:lastPrinted>2017-03-29T14:55:17Z</cp:lastPrinted>
  <dcterms:created xsi:type="dcterms:W3CDTF">2017-03-24T04:21:39Z</dcterms:created>
  <dcterms:modified xsi:type="dcterms:W3CDTF">2017-07-27T06:22:47Z</dcterms:modified>
</cp:coreProperties>
</file>